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notesSlides/notesSlide7.xml" ContentType="application/vnd.openxmlformats-officedocument.presentationml.notesSlide+xml"/>
  <Override PartName="/ppt/charts/chart2.xml" ContentType="application/vnd.openxmlformats-officedocument.drawingml.chart+xml"/>
  <Override PartName="/ppt/notesSlides/notesSlide8.xml" ContentType="application/vnd.openxmlformats-officedocument.presentationml.notesSlide+xml"/>
  <Override PartName="/ppt/charts/chart3.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36"/>
  </p:notesMasterIdLst>
  <p:sldIdLst>
    <p:sldId id="256" r:id="rId2"/>
    <p:sldId id="258" r:id="rId3"/>
    <p:sldId id="289" r:id="rId4"/>
    <p:sldId id="291" r:id="rId5"/>
    <p:sldId id="290" r:id="rId6"/>
    <p:sldId id="295" r:id="rId7"/>
    <p:sldId id="292" r:id="rId8"/>
    <p:sldId id="293" r:id="rId9"/>
    <p:sldId id="294" r:id="rId10"/>
    <p:sldId id="259" r:id="rId11"/>
    <p:sldId id="268" r:id="rId12"/>
    <p:sldId id="269" r:id="rId13"/>
    <p:sldId id="270" r:id="rId14"/>
    <p:sldId id="271" r:id="rId15"/>
    <p:sldId id="276" r:id="rId16"/>
    <p:sldId id="272" r:id="rId17"/>
    <p:sldId id="273" r:id="rId18"/>
    <p:sldId id="274" r:id="rId19"/>
    <p:sldId id="275" r:id="rId20"/>
    <p:sldId id="260" r:id="rId21"/>
    <p:sldId id="261" r:id="rId22"/>
    <p:sldId id="277" r:id="rId23"/>
    <p:sldId id="278" r:id="rId24"/>
    <p:sldId id="282" r:id="rId25"/>
    <p:sldId id="288" r:id="rId26"/>
    <p:sldId id="283" r:id="rId27"/>
    <p:sldId id="279" r:id="rId28"/>
    <p:sldId id="284" r:id="rId29"/>
    <p:sldId id="285" r:id="rId30"/>
    <p:sldId id="286" r:id="rId31"/>
    <p:sldId id="287" r:id="rId32"/>
    <p:sldId id="264" r:id="rId33"/>
    <p:sldId id="281" r:id="rId34"/>
    <p:sldId id="267" r:id="rId35"/>
  </p:sldIdLst>
  <p:sldSz cx="9144000" cy="6858000" type="screen4x3"/>
  <p:notesSz cx="6858000" cy="9144000"/>
  <p:custDataLst>
    <p:tags r:id="rId3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217" autoAdjust="0"/>
  </p:normalViewPr>
  <p:slideViewPr>
    <p:cSldViewPr>
      <p:cViewPr>
        <p:scale>
          <a:sx n="109" d="100"/>
          <a:sy n="109" d="100"/>
        </p:scale>
        <p:origin x="-1038" y="60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gs" Target="tags/tag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oleObject" Target="file:///E:\IST_docs\Research\DSG\Analytics_AECT\analytics\replaydata_asof_2015_10_22.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E:\IST_docs\Research\DSG\Analytics_AECT\analytics\replaydata_asof_2015_10_22.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E:\IST_docs\Research\DSG\Analytics_AECT\analytics\replaydata_asof_2015_10_2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lineChart>
        <c:grouping val="standard"/>
        <c:varyColors val="0"/>
        <c:ser>
          <c:idx val="1"/>
          <c:order val="0"/>
          <c:tx>
            <c:v>Player 5</c:v>
          </c:tx>
          <c:val>
            <c:numRef>
              <c:f>Sheet6!$C$56:$C$67</c:f>
              <c:numCache>
                <c:formatCode>General</c:formatCode>
                <c:ptCount val="12"/>
                <c:pt idx="0">
                  <c:v>0</c:v>
                </c:pt>
                <c:pt idx="1">
                  <c:v>0</c:v>
                </c:pt>
                <c:pt idx="2">
                  <c:v>1</c:v>
                </c:pt>
                <c:pt idx="3">
                  <c:v>0</c:v>
                </c:pt>
                <c:pt idx="4">
                  <c:v>0</c:v>
                </c:pt>
                <c:pt idx="5">
                  <c:v>1</c:v>
                </c:pt>
                <c:pt idx="6">
                  <c:v>2</c:v>
                </c:pt>
                <c:pt idx="7">
                  <c:v>2</c:v>
                </c:pt>
                <c:pt idx="8">
                  <c:v>3</c:v>
                </c:pt>
                <c:pt idx="9">
                  <c:v>1</c:v>
                </c:pt>
                <c:pt idx="10">
                  <c:v>0</c:v>
                </c:pt>
                <c:pt idx="11">
                  <c:v>3</c:v>
                </c:pt>
              </c:numCache>
            </c:numRef>
          </c:val>
          <c:smooth val="0"/>
        </c:ser>
        <c:dLbls>
          <c:showLegendKey val="0"/>
          <c:showVal val="0"/>
          <c:showCatName val="0"/>
          <c:showSerName val="0"/>
          <c:showPercent val="0"/>
          <c:showBubbleSize val="0"/>
        </c:dLbls>
        <c:marker val="1"/>
        <c:smooth val="0"/>
        <c:axId val="235410560"/>
        <c:axId val="235412096"/>
      </c:lineChart>
      <c:catAx>
        <c:axId val="235410560"/>
        <c:scaling>
          <c:orientation val="minMax"/>
        </c:scaling>
        <c:delete val="0"/>
        <c:axPos val="b"/>
        <c:majorTickMark val="out"/>
        <c:minorTickMark val="none"/>
        <c:tickLblPos val="nextTo"/>
        <c:crossAx val="235412096"/>
        <c:crossesAt val="0"/>
        <c:auto val="1"/>
        <c:lblAlgn val="ctr"/>
        <c:lblOffset val="100"/>
        <c:noMultiLvlLbl val="0"/>
      </c:catAx>
      <c:valAx>
        <c:axId val="235412096"/>
        <c:scaling>
          <c:orientation val="minMax"/>
          <c:max val="3"/>
        </c:scaling>
        <c:delete val="0"/>
        <c:axPos val="l"/>
        <c:majorGridlines/>
        <c:numFmt formatCode="General" sourceLinked="1"/>
        <c:majorTickMark val="out"/>
        <c:minorTickMark val="none"/>
        <c:tickLblPos val="nextTo"/>
        <c:crossAx val="235410560"/>
        <c:crosses val="autoZero"/>
        <c:crossBetween val="between"/>
        <c:majorUnit val="1"/>
        <c:minorUnit val="0.1"/>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lineChart>
        <c:grouping val="standard"/>
        <c:varyColors val="0"/>
        <c:ser>
          <c:idx val="1"/>
          <c:order val="0"/>
          <c:tx>
            <c:v>Player 10</c:v>
          </c:tx>
          <c:val>
            <c:numRef>
              <c:f>Sheet6!$C$140:$C$150</c:f>
              <c:numCache>
                <c:formatCode>General</c:formatCode>
                <c:ptCount val="11"/>
                <c:pt idx="0">
                  <c:v>1</c:v>
                </c:pt>
                <c:pt idx="1">
                  <c:v>0</c:v>
                </c:pt>
                <c:pt idx="2">
                  <c:v>0</c:v>
                </c:pt>
                <c:pt idx="3">
                  <c:v>0</c:v>
                </c:pt>
                <c:pt idx="4">
                  <c:v>0</c:v>
                </c:pt>
                <c:pt idx="5">
                  <c:v>0</c:v>
                </c:pt>
                <c:pt idx="6">
                  <c:v>2</c:v>
                </c:pt>
                <c:pt idx="7">
                  <c:v>0</c:v>
                </c:pt>
                <c:pt idx="8">
                  <c:v>2</c:v>
                </c:pt>
                <c:pt idx="9">
                  <c:v>2</c:v>
                </c:pt>
                <c:pt idx="10">
                  <c:v>2</c:v>
                </c:pt>
              </c:numCache>
            </c:numRef>
          </c:val>
          <c:smooth val="0"/>
        </c:ser>
        <c:dLbls>
          <c:showLegendKey val="0"/>
          <c:showVal val="0"/>
          <c:showCatName val="0"/>
          <c:showSerName val="0"/>
          <c:showPercent val="0"/>
          <c:showBubbleSize val="0"/>
        </c:dLbls>
        <c:marker val="1"/>
        <c:smooth val="0"/>
        <c:axId val="236655744"/>
        <c:axId val="236657280"/>
      </c:lineChart>
      <c:catAx>
        <c:axId val="236655744"/>
        <c:scaling>
          <c:orientation val="minMax"/>
        </c:scaling>
        <c:delete val="0"/>
        <c:axPos val="b"/>
        <c:majorTickMark val="out"/>
        <c:minorTickMark val="none"/>
        <c:tickLblPos val="nextTo"/>
        <c:crossAx val="236657280"/>
        <c:crossesAt val="0"/>
        <c:auto val="1"/>
        <c:lblAlgn val="ctr"/>
        <c:lblOffset val="100"/>
        <c:noMultiLvlLbl val="0"/>
      </c:catAx>
      <c:valAx>
        <c:axId val="236657280"/>
        <c:scaling>
          <c:orientation val="minMax"/>
          <c:max val="3"/>
        </c:scaling>
        <c:delete val="0"/>
        <c:axPos val="l"/>
        <c:majorGridlines/>
        <c:numFmt formatCode="General" sourceLinked="1"/>
        <c:majorTickMark val="out"/>
        <c:minorTickMark val="none"/>
        <c:tickLblPos val="nextTo"/>
        <c:crossAx val="236655744"/>
        <c:crosses val="autoZero"/>
        <c:crossBetween val="between"/>
        <c:majorUnit val="1"/>
        <c:minorUnit val="0.1"/>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lineChart>
        <c:grouping val="standard"/>
        <c:varyColors val="0"/>
        <c:ser>
          <c:idx val="1"/>
          <c:order val="0"/>
          <c:tx>
            <c:v>Player 9</c:v>
          </c:tx>
          <c:val>
            <c:numRef>
              <c:f>Sheet6!$C$121:$C$139</c:f>
              <c:numCache>
                <c:formatCode>General</c:formatCode>
                <c:ptCount val="19"/>
                <c:pt idx="0">
                  <c:v>1</c:v>
                </c:pt>
                <c:pt idx="1">
                  <c:v>3</c:v>
                </c:pt>
                <c:pt idx="2">
                  <c:v>2</c:v>
                </c:pt>
                <c:pt idx="3">
                  <c:v>2</c:v>
                </c:pt>
                <c:pt idx="4">
                  <c:v>3</c:v>
                </c:pt>
                <c:pt idx="5">
                  <c:v>2</c:v>
                </c:pt>
                <c:pt idx="6">
                  <c:v>2</c:v>
                </c:pt>
                <c:pt idx="7">
                  <c:v>3</c:v>
                </c:pt>
                <c:pt idx="8">
                  <c:v>2</c:v>
                </c:pt>
                <c:pt idx="9">
                  <c:v>3</c:v>
                </c:pt>
                <c:pt idx="10">
                  <c:v>3</c:v>
                </c:pt>
                <c:pt idx="11">
                  <c:v>2</c:v>
                </c:pt>
                <c:pt idx="12">
                  <c:v>2</c:v>
                </c:pt>
                <c:pt idx="13">
                  <c:v>2</c:v>
                </c:pt>
                <c:pt idx="14">
                  <c:v>2</c:v>
                </c:pt>
                <c:pt idx="15">
                  <c:v>2</c:v>
                </c:pt>
                <c:pt idx="16">
                  <c:v>3</c:v>
                </c:pt>
                <c:pt idx="17">
                  <c:v>2</c:v>
                </c:pt>
                <c:pt idx="18">
                  <c:v>3</c:v>
                </c:pt>
              </c:numCache>
            </c:numRef>
          </c:val>
          <c:smooth val="0"/>
        </c:ser>
        <c:dLbls>
          <c:showLegendKey val="0"/>
          <c:showVal val="0"/>
          <c:showCatName val="0"/>
          <c:showSerName val="0"/>
          <c:showPercent val="0"/>
          <c:showBubbleSize val="0"/>
        </c:dLbls>
        <c:marker val="1"/>
        <c:smooth val="0"/>
        <c:axId val="236704896"/>
        <c:axId val="236706432"/>
      </c:lineChart>
      <c:catAx>
        <c:axId val="236704896"/>
        <c:scaling>
          <c:orientation val="minMax"/>
        </c:scaling>
        <c:delete val="0"/>
        <c:axPos val="b"/>
        <c:majorTickMark val="out"/>
        <c:minorTickMark val="none"/>
        <c:tickLblPos val="nextTo"/>
        <c:crossAx val="236706432"/>
        <c:crossesAt val="0"/>
        <c:auto val="1"/>
        <c:lblAlgn val="ctr"/>
        <c:lblOffset val="100"/>
        <c:noMultiLvlLbl val="0"/>
      </c:catAx>
      <c:valAx>
        <c:axId val="236706432"/>
        <c:scaling>
          <c:orientation val="minMax"/>
          <c:max val="3"/>
        </c:scaling>
        <c:delete val="0"/>
        <c:axPos val="l"/>
        <c:majorGridlines/>
        <c:numFmt formatCode="General" sourceLinked="1"/>
        <c:majorTickMark val="out"/>
        <c:minorTickMark val="none"/>
        <c:tickLblPos val="nextTo"/>
        <c:crossAx val="236704896"/>
        <c:crosses val="autoZero"/>
        <c:crossBetween val="between"/>
        <c:majorUnit val="1"/>
        <c:minorUnit val="0.1"/>
      </c:valAx>
    </c:plotArea>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C97ECBD-E917-DB4F-8D7D-11A9D79A2254}" type="datetimeFigureOut">
              <a:rPr lang="en-US" smtClean="0"/>
              <a:t>11/3/2015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BFD094-BADB-6843-BA81-681A9B58F0E6}" type="slidenum">
              <a:rPr lang="en-US" smtClean="0"/>
              <a:t>‹#›</a:t>
            </a:fld>
            <a:endParaRPr lang="en-US"/>
          </a:p>
        </p:txBody>
      </p:sp>
    </p:spTree>
    <p:extLst>
      <p:ext uri="{BB962C8B-B14F-4D97-AF65-F5344CB8AC3E}">
        <p14:creationId xmlns:p14="http://schemas.microsoft.com/office/powerpoint/2010/main" val="367050332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BFD094-BADB-6843-BA81-681A9B58F0E6}" type="slidenum">
              <a:rPr lang="en-US" smtClean="0"/>
              <a:t>10</a:t>
            </a:fld>
            <a:endParaRPr lang="en-US"/>
          </a:p>
        </p:txBody>
      </p:sp>
    </p:spTree>
    <p:extLst>
      <p:ext uri="{BB962C8B-B14F-4D97-AF65-F5344CB8AC3E}">
        <p14:creationId xmlns:p14="http://schemas.microsoft.com/office/powerpoint/2010/main" val="10523333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BFD094-BADB-6843-BA81-681A9B58F0E6}" type="slidenum">
              <a:rPr lang="en-US" smtClean="0"/>
              <a:t>28</a:t>
            </a:fld>
            <a:endParaRPr lang="en-US"/>
          </a:p>
        </p:txBody>
      </p:sp>
    </p:spTree>
    <p:extLst>
      <p:ext uri="{BB962C8B-B14F-4D97-AF65-F5344CB8AC3E}">
        <p14:creationId xmlns:p14="http://schemas.microsoft.com/office/powerpoint/2010/main" val="25737057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BFD094-BADB-6843-BA81-681A9B58F0E6}" type="slidenum">
              <a:rPr lang="en-US" smtClean="0"/>
              <a:t>29</a:t>
            </a:fld>
            <a:endParaRPr lang="en-US"/>
          </a:p>
        </p:txBody>
      </p:sp>
    </p:spTree>
    <p:extLst>
      <p:ext uri="{BB962C8B-B14F-4D97-AF65-F5344CB8AC3E}">
        <p14:creationId xmlns:p14="http://schemas.microsoft.com/office/powerpoint/2010/main" val="25737057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BFD094-BADB-6843-BA81-681A9B58F0E6}" type="slidenum">
              <a:rPr lang="en-US" smtClean="0"/>
              <a:t>30</a:t>
            </a:fld>
            <a:endParaRPr lang="en-US"/>
          </a:p>
        </p:txBody>
      </p:sp>
    </p:spTree>
    <p:extLst>
      <p:ext uri="{BB962C8B-B14F-4D97-AF65-F5344CB8AC3E}">
        <p14:creationId xmlns:p14="http://schemas.microsoft.com/office/powerpoint/2010/main" val="25737057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BFD094-BADB-6843-BA81-681A9B58F0E6}" type="slidenum">
              <a:rPr lang="en-US" smtClean="0"/>
              <a:t>31</a:t>
            </a:fld>
            <a:endParaRPr lang="en-US"/>
          </a:p>
        </p:txBody>
      </p:sp>
    </p:spTree>
    <p:extLst>
      <p:ext uri="{BB962C8B-B14F-4D97-AF65-F5344CB8AC3E}">
        <p14:creationId xmlns:p14="http://schemas.microsoft.com/office/powerpoint/2010/main" val="25737057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part of our ongoing research into learning analytics for serious games</a:t>
            </a:r>
            <a:r>
              <a:rPr lang="en-US" baseline="0" dirty="0" smtClean="0"/>
              <a:t>, we used APT to analyze gameplay data from the </a:t>
            </a:r>
            <a:r>
              <a:rPr lang="en-US" i="1" baseline="0" dirty="0" smtClean="0"/>
              <a:t>Diffusion Simulation Game</a:t>
            </a:r>
            <a:r>
              <a:rPr lang="en-US" i="0" baseline="0" dirty="0" smtClean="0"/>
              <a:t>. The DSG is an online game in which a player takes on the role of a change agent whose </a:t>
            </a:r>
            <a:r>
              <a:rPr lang="en-GB" sz="1200" kern="1200" dirty="0" smtClean="0">
                <a:solidFill>
                  <a:schemeClr val="tx1"/>
                </a:solidFill>
                <a:effectLst/>
                <a:latin typeface="+mn-lt"/>
                <a:ea typeface="+mn-ea"/>
                <a:cs typeface="+mn-cs"/>
              </a:rPr>
              <a:t>task is to influence the principal and teachers at a junior high school to adopt peer tutoring. The player gathers information about the staff and tries to</a:t>
            </a:r>
            <a:r>
              <a:rPr lang="en-GB" sz="1200" kern="1200" baseline="0" dirty="0" smtClean="0">
                <a:solidFill>
                  <a:schemeClr val="tx1"/>
                </a:solidFill>
                <a:effectLst/>
                <a:latin typeface="+mn-lt"/>
                <a:ea typeface="+mn-ea"/>
                <a:cs typeface="+mn-cs"/>
              </a:rPr>
              <a:t> engage them in appropriate activities to raise their awareness and interest and eventually adopt peer tutoring. To be successful in the game, the player must apply concepts from the diffusion of innovations theory, including adopter types, phases of the innovation-decision process, and the importance of social networks.</a:t>
            </a:r>
            <a:endParaRPr lang="en-US" dirty="0"/>
          </a:p>
        </p:txBody>
      </p:sp>
      <p:sp>
        <p:nvSpPr>
          <p:cNvPr id="4" name="Slide Number Placeholder 3"/>
          <p:cNvSpPr>
            <a:spLocks noGrp="1"/>
          </p:cNvSpPr>
          <p:nvPr>
            <p:ph type="sldNum" sz="quarter" idx="10"/>
          </p:nvPr>
        </p:nvSpPr>
        <p:spPr/>
        <p:txBody>
          <a:bodyPr/>
          <a:lstStyle/>
          <a:p>
            <a:fld id="{9ABFD094-BADB-6843-BA81-681A9B58F0E6}" type="slidenum">
              <a:rPr lang="en-US" smtClean="0"/>
              <a:t>20</a:t>
            </a:fld>
            <a:endParaRPr lang="en-US"/>
          </a:p>
        </p:txBody>
      </p:sp>
    </p:spTree>
    <p:extLst>
      <p:ext uri="{BB962C8B-B14F-4D97-AF65-F5344CB8AC3E}">
        <p14:creationId xmlns:p14="http://schemas.microsoft.com/office/powerpoint/2010/main" val="20785229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specify performance</a:t>
            </a:r>
            <a:r>
              <a:rPr lang="en-US" baseline="0" dirty="0" smtClean="0"/>
              <a:t> indicators, we identified generalizations from Rogers’ book </a:t>
            </a:r>
            <a:r>
              <a:rPr lang="en-US" i="1" baseline="0" dirty="0" smtClean="0"/>
              <a:t>Diffusion of Innovations</a:t>
            </a:r>
            <a:r>
              <a:rPr lang="en-US" i="0" baseline="0" dirty="0" smtClean="0"/>
              <a:t> that were applicable while playing the DSG. We mapped these statements to </a:t>
            </a:r>
            <a:r>
              <a:rPr lang="en-US" sz="1200" kern="1200" dirty="0" smtClean="0">
                <a:solidFill>
                  <a:schemeClr val="tx1"/>
                </a:solidFill>
                <a:effectLst/>
                <a:latin typeface="+mn-lt"/>
                <a:ea typeface="+mn-ea"/>
                <a:cs typeface="+mn-cs"/>
              </a:rPr>
              <a:t>actions that may be taken in the DSG, which involve combinations of activities, adopter types, and innovation-decision phases. For example….</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Next we identified data associated with these actions and designed a database for data collection in which the columns are APT event classifications (e.g., activity selected, current stage in the innovation-decision process for each staff member) and the rows contain the relevant categories in each classification for each turn in a game.</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We identified nine strategies from DOI theory that are applicable in the DSG,</a:t>
            </a:r>
            <a:r>
              <a:rPr lang="en-US" sz="1200" kern="1200" baseline="0" dirty="0" smtClean="0">
                <a:solidFill>
                  <a:schemeClr val="tx1"/>
                </a:solidFill>
                <a:effectLst/>
                <a:latin typeface="+mn-lt"/>
                <a:ea typeface="+mn-ea"/>
                <a:cs typeface="+mn-cs"/>
              </a:rPr>
              <a:t> and we wrote a </a:t>
            </a:r>
            <a:r>
              <a:rPr lang="en-US" sz="1200" kern="1200" dirty="0" smtClean="0">
                <a:solidFill>
                  <a:schemeClr val="tx1"/>
                </a:solidFill>
                <a:effectLst/>
                <a:latin typeface="+mn-lt"/>
                <a:ea typeface="+mn-ea"/>
                <a:cs typeface="+mn-cs"/>
              </a:rPr>
              <a:t>strategy scoring algorithm that analyzed the game state for each turn and assigned a score to each strategy based on the likelihood of its success in that turn. This</a:t>
            </a:r>
            <a:r>
              <a:rPr lang="en-US" sz="1200" kern="1200" baseline="0" dirty="0" smtClean="0">
                <a:solidFill>
                  <a:schemeClr val="tx1"/>
                </a:solidFill>
                <a:effectLst/>
                <a:latin typeface="+mn-lt"/>
                <a:ea typeface="+mn-ea"/>
                <a:cs typeface="+mn-cs"/>
              </a:rPr>
              <a:t> approach enabled us to compare what the player did during each turn with what the player should have done based on DOI theory.</a:t>
            </a:r>
            <a:endParaRPr lang="en-US" dirty="0"/>
          </a:p>
        </p:txBody>
      </p:sp>
      <p:sp>
        <p:nvSpPr>
          <p:cNvPr id="4" name="Slide Number Placeholder 3"/>
          <p:cNvSpPr>
            <a:spLocks noGrp="1"/>
          </p:cNvSpPr>
          <p:nvPr>
            <p:ph type="sldNum" sz="quarter" idx="10"/>
          </p:nvPr>
        </p:nvSpPr>
        <p:spPr/>
        <p:txBody>
          <a:bodyPr/>
          <a:lstStyle/>
          <a:p>
            <a:fld id="{9ABFD094-BADB-6843-BA81-681A9B58F0E6}" type="slidenum">
              <a:rPr lang="en-US" smtClean="0"/>
              <a:t>21</a:t>
            </a:fld>
            <a:endParaRPr lang="en-US"/>
          </a:p>
        </p:txBody>
      </p:sp>
    </p:spTree>
    <p:extLst>
      <p:ext uri="{BB962C8B-B14F-4D97-AF65-F5344CB8AC3E}">
        <p14:creationId xmlns:p14="http://schemas.microsoft.com/office/powerpoint/2010/main" val="25737057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BFD094-BADB-6843-BA81-681A9B58F0E6}" type="slidenum">
              <a:rPr lang="en-US" smtClean="0"/>
              <a:t>22</a:t>
            </a:fld>
            <a:endParaRPr lang="en-US"/>
          </a:p>
        </p:txBody>
      </p:sp>
    </p:spTree>
    <p:extLst>
      <p:ext uri="{BB962C8B-B14F-4D97-AF65-F5344CB8AC3E}">
        <p14:creationId xmlns:p14="http://schemas.microsoft.com/office/powerpoint/2010/main" val="25737057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BFD094-BADB-6843-BA81-681A9B58F0E6}" type="slidenum">
              <a:rPr lang="en-US" smtClean="0"/>
              <a:t>23</a:t>
            </a:fld>
            <a:endParaRPr lang="en-US"/>
          </a:p>
        </p:txBody>
      </p:sp>
    </p:spTree>
    <p:extLst>
      <p:ext uri="{BB962C8B-B14F-4D97-AF65-F5344CB8AC3E}">
        <p14:creationId xmlns:p14="http://schemas.microsoft.com/office/powerpoint/2010/main" val="25737057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BFD094-BADB-6843-BA81-681A9B58F0E6}" type="slidenum">
              <a:rPr lang="en-US" smtClean="0"/>
              <a:t>24</a:t>
            </a:fld>
            <a:endParaRPr lang="en-US"/>
          </a:p>
        </p:txBody>
      </p:sp>
    </p:spTree>
    <p:extLst>
      <p:ext uri="{BB962C8B-B14F-4D97-AF65-F5344CB8AC3E}">
        <p14:creationId xmlns:p14="http://schemas.microsoft.com/office/powerpoint/2010/main" val="25737057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BFD094-BADB-6843-BA81-681A9B58F0E6}" type="slidenum">
              <a:rPr lang="en-US" smtClean="0"/>
              <a:t>25</a:t>
            </a:fld>
            <a:endParaRPr lang="en-US"/>
          </a:p>
        </p:txBody>
      </p:sp>
    </p:spTree>
    <p:extLst>
      <p:ext uri="{BB962C8B-B14F-4D97-AF65-F5344CB8AC3E}">
        <p14:creationId xmlns:p14="http://schemas.microsoft.com/office/powerpoint/2010/main" val="25737057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BFD094-BADB-6843-BA81-681A9B58F0E6}" type="slidenum">
              <a:rPr lang="en-US" smtClean="0"/>
              <a:t>26</a:t>
            </a:fld>
            <a:endParaRPr lang="en-US"/>
          </a:p>
        </p:txBody>
      </p:sp>
    </p:spTree>
    <p:extLst>
      <p:ext uri="{BB962C8B-B14F-4D97-AF65-F5344CB8AC3E}">
        <p14:creationId xmlns:p14="http://schemas.microsoft.com/office/powerpoint/2010/main" val="25737057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BFD094-BADB-6843-BA81-681A9B58F0E6}" type="slidenum">
              <a:rPr lang="en-US" smtClean="0"/>
              <a:t>27</a:t>
            </a:fld>
            <a:endParaRPr lang="en-US"/>
          </a:p>
        </p:txBody>
      </p:sp>
    </p:spTree>
    <p:extLst>
      <p:ext uri="{BB962C8B-B14F-4D97-AF65-F5344CB8AC3E}">
        <p14:creationId xmlns:p14="http://schemas.microsoft.com/office/powerpoint/2010/main" val="25737057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51DEABC-D766-4322-8E78-B830FAE35C72}" type="datetime4">
              <a:rPr lang="en-US" smtClean="0"/>
              <a:pPr/>
              <a:t>November 3, 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F38DF745-7D3F-47F4-83A3-874385CFAA69}"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131F9E-604E-4343-9F29-EF72E8231CAD}" type="datetime4">
              <a:rPr lang="en-US" smtClean="0"/>
              <a:pPr/>
              <a:t>November 3, 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A8E1CE-37F8-4102-8DF9-852A0A51F293}" type="datetime4">
              <a:rPr lang="en-US" smtClean="0"/>
              <a:pPr/>
              <a:t>November 3, 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333F43-3E86-47E4-BFBB-2476D384E1C6}" type="datetime4">
              <a:rPr lang="en-US" smtClean="0"/>
              <a:pPr/>
              <a:t>November 3, 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751663BA-01FC-4367-B6F3-ABB2645D55F1}" type="datetime4">
              <a:rPr lang="en-US" smtClean="0"/>
              <a:pPr/>
              <a:t>November 3, 2015</a:t>
            </a:fld>
            <a:endParaRPr lang="en-US" dirty="0"/>
          </a:p>
        </p:txBody>
      </p:sp>
      <p:sp>
        <p:nvSpPr>
          <p:cNvPr id="8" name="Slide Number Placeholder 7"/>
          <p:cNvSpPr>
            <a:spLocks noGrp="1"/>
          </p:cNvSpPr>
          <p:nvPr>
            <p:ph type="sldNum" sz="quarter" idx="11"/>
          </p:nvPr>
        </p:nvSpPr>
        <p:spPr/>
        <p:txBody>
          <a:bodyPr/>
          <a:lstStyle/>
          <a:p>
            <a:fld id="{F38DF745-7D3F-47F4-83A3-874385CFAA69}" type="slidenum">
              <a:rPr lang="en-US" smtClean="0"/>
              <a:pPr/>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9B19C71-EC74-44AF-B27E-FC7DC3C3A61D}" type="datetime4">
              <a:rPr lang="en-US" smtClean="0"/>
              <a:pPr/>
              <a:t>November 3, 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A5CDA29-3CBE-48EA-92AE-A996835462BA}" type="datetime4">
              <a:rPr lang="en-US" smtClean="0"/>
              <a:pPr/>
              <a:t>November 3, 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29EC054-3869-4501-B163-1BBFDE8DCE04}" type="datetime4">
              <a:rPr lang="en-US" smtClean="0"/>
              <a:pPr/>
              <a:t>November 3, 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63D831-56C1-49CF-8EF7-8B9A98402BCD}" type="datetime4">
              <a:rPr lang="en-US" smtClean="0"/>
              <a:pPr/>
              <a:t>November 3, 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AD5615-7F4F-4584-84D5-CC95918C321F}" type="datetime4">
              <a:rPr lang="en-US" smtClean="0"/>
              <a:pPr/>
              <a:t>November 3, 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DF745-7D3F-47F4-83A3-874385CFAA69}"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EA923-9BEE-48CE-9F28-5B525F399BAD}" type="datetime4">
              <a:rPr lang="en-US" smtClean="0"/>
              <a:pPr/>
              <a:t>November 3, 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F38DF745-7D3F-47F4-83A3-874385CFAA69}" type="slidenum">
              <a:rPr lang="en-US" smtClean="0"/>
              <a:pPr/>
              <a:t>‹#›</a:t>
            </a:fld>
            <a:endParaRPr lang="en-US" dirty="0"/>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17D0EFEE-2756-4A20-BF2A-63F0A94F99AC}" type="datetime4">
              <a:rPr lang="en-US" smtClean="0"/>
              <a:pPr/>
              <a:t>November 3, 2015</a:t>
            </a:fld>
            <a:endParaRPr lang="en-US" dirty="0"/>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F38DF745-7D3F-47F4-83A3-874385CFAA69}" type="slidenum">
              <a:rPr lang="en-US" smtClean="0"/>
              <a:pPr/>
              <a:t>‹#›</a:t>
            </a:fld>
            <a:endParaRPr lang="en-US" dirty="0"/>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hdr="0" ftr="0" dt="0"/>
  <p:txStyles>
    <p:titleStyle>
      <a:lvl1pPr algn="l" defTabSz="914400" rtl="0" eaLnBrk="1" latinLnBrk="0" hangingPunct="1">
        <a:spcBef>
          <a:spcPct val="0"/>
        </a:spcBef>
        <a:buNone/>
        <a:defRPr sz="3600" b="0" i="0" u="none"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b="0" i="0" u="none"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png"/><Relationship Id="rId4" Type="http://schemas.openxmlformats.org/officeDocument/2006/relationships/package" Target="../embeddings/Microsoft_Word_Document1.docx"/></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3.emf"/><Relationship Id="rId4" Type="http://schemas.openxmlformats.org/officeDocument/2006/relationships/package" Target="../embeddings/Microsoft_Word_Document2.docx"/></Relationships>
</file>

<file path=ppt/slides/_rels/slide13.xml.rels><?xml version="1.0" encoding="UTF-8" standalone="yes"?>
<Relationships xmlns="http://schemas.openxmlformats.org/package/2006/relationships"><Relationship Id="rId3" Type="http://schemas.openxmlformats.org/officeDocument/2006/relationships/hyperlink" Target="https://www.indiana.edu/~simed/aptdemo/aptdsg.php" TargetMode="Externa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4.emf"/><Relationship Id="rId5" Type="http://schemas.openxmlformats.org/officeDocument/2006/relationships/package" Target="../embeddings/Microsoft_Word_Document3.docx"/><Relationship Id="rId4" Type="http://schemas.openxmlformats.org/officeDocument/2006/relationships/oleObject" Target="../embeddings/oleObject3.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5.emf"/><Relationship Id="rId4" Type="http://schemas.openxmlformats.org/officeDocument/2006/relationships/package" Target="../embeddings/Microsoft_Word_Document4.docx"/></Relationships>
</file>

<file path=ppt/slides/_rels/slide18.xml.rels><?xml version="1.0" encoding="UTF-8" standalone="yes"?>
<Relationships xmlns="http://schemas.openxmlformats.org/package/2006/relationships"><Relationship Id="rId2" Type="http://schemas.openxmlformats.org/officeDocument/2006/relationships/hyperlink" Target="https://www.indiana.edu/~simed/aptdemo/aptdsg.php"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indiana.edu/~simed/aptmultimap/aptdsgSummary.php"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tiff"/><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mailto:frick@indiana.edu" TargetMode="External"/><Relationship Id="rId2" Type="http://schemas.openxmlformats.org/officeDocument/2006/relationships/hyperlink" Target="mailto:rod@webgrok.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800" dirty="0" smtClean="0"/>
              <a:t>Measuring Effectiveness of Instructional Games and Simulations</a:t>
            </a:r>
            <a:endParaRPr lang="en-US" sz="4800" dirty="0"/>
          </a:p>
        </p:txBody>
      </p:sp>
      <p:sp>
        <p:nvSpPr>
          <p:cNvPr id="3" name="Subtitle 2"/>
          <p:cNvSpPr>
            <a:spLocks noGrp="1"/>
          </p:cNvSpPr>
          <p:nvPr>
            <p:ph type="subTitle" idx="1"/>
          </p:nvPr>
        </p:nvSpPr>
        <p:spPr>
          <a:xfrm>
            <a:off x="457200" y="4800600"/>
            <a:ext cx="6858000" cy="1295400"/>
          </a:xfrm>
        </p:spPr>
        <p:txBody>
          <a:bodyPr>
            <a:normAutofit fontScale="55000" lnSpcReduction="20000"/>
          </a:bodyPr>
          <a:lstStyle/>
          <a:p>
            <a:r>
              <a:rPr lang="en-US" dirty="0" smtClean="0"/>
              <a:t>Rodney D. Myers, Ph.D.</a:t>
            </a:r>
          </a:p>
          <a:p>
            <a:r>
              <a:rPr lang="en-US" dirty="0" smtClean="0"/>
              <a:t>Independent Scholar</a:t>
            </a:r>
          </a:p>
          <a:p>
            <a:endParaRPr lang="en-US" dirty="0" smtClean="0"/>
          </a:p>
          <a:p>
            <a:r>
              <a:rPr lang="en-US" dirty="0" smtClean="0"/>
              <a:t>Theodore W. Frick, </a:t>
            </a:r>
            <a:r>
              <a:rPr lang="en-US" dirty="0"/>
              <a:t>Ph.D.</a:t>
            </a:r>
          </a:p>
          <a:p>
            <a:r>
              <a:rPr lang="en-US" dirty="0"/>
              <a:t>Professor Emeritus, Indiana University</a:t>
            </a:r>
          </a:p>
          <a:p>
            <a:endParaRPr lang="en-US" dirty="0"/>
          </a:p>
          <a:p>
            <a:endParaRPr lang="en-US" dirty="0"/>
          </a:p>
        </p:txBody>
      </p:sp>
      <p:sp>
        <p:nvSpPr>
          <p:cNvPr id="4" name="Slide Number Placeholder 3"/>
          <p:cNvSpPr>
            <a:spLocks noGrp="1"/>
          </p:cNvSpPr>
          <p:nvPr>
            <p:ph type="sldNum" sz="quarter" idx="12"/>
          </p:nvPr>
        </p:nvSpPr>
        <p:spPr/>
        <p:txBody>
          <a:bodyPr/>
          <a:lstStyle/>
          <a:p>
            <a:fld id="{F38DF745-7D3F-47F4-83A3-874385CFAA69}" type="slidenum">
              <a:rPr lang="en-US" smtClean="0"/>
              <a:pPr/>
              <a:t>1</a:t>
            </a:fld>
            <a:endParaRPr lang="en-US" dirty="0"/>
          </a:p>
        </p:txBody>
      </p:sp>
    </p:spTree>
    <p:extLst>
      <p:ext uri="{BB962C8B-B14F-4D97-AF65-F5344CB8AC3E}">
        <p14:creationId xmlns:p14="http://schemas.microsoft.com/office/powerpoint/2010/main" val="2531978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6553200" cy="1371600"/>
          </a:xfrm>
        </p:spPr>
        <p:txBody>
          <a:bodyPr/>
          <a:lstStyle/>
          <a:p>
            <a:r>
              <a:rPr lang="en-US" dirty="0" smtClean="0"/>
              <a:t>Overview of MAPSAT</a:t>
            </a:r>
            <a:endParaRPr lang="en-US" dirty="0"/>
          </a:p>
        </p:txBody>
      </p:sp>
      <p:sp>
        <p:nvSpPr>
          <p:cNvPr id="3" name="Content Placeholder 2"/>
          <p:cNvSpPr>
            <a:spLocks noGrp="1"/>
          </p:cNvSpPr>
          <p:nvPr>
            <p:ph idx="1"/>
          </p:nvPr>
        </p:nvSpPr>
        <p:spPr>
          <a:xfrm>
            <a:off x="457200" y="1752600"/>
            <a:ext cx="8077200" cy="4495800"/>
          </a:xfrm>
        </p:spPr>
        <p:txBody>
          <a:bodyPr>
            <a:normAutofit lnSpcReduction="10000"/>
          </a:bodyPr>
          <a:lstStyle/>
          <a:p>
            <a:r>
              <a:rPr lang="en-US" dirty="0" smtClean="0"/>
              <a:t>Map &amp; Analyze Patterns &amp; Structures Across Time:  2 methods</a:t>
            </a:r>
          </a:p>
          <a:p>
            <a:pPr marL="800100" lvl="1" indent="-342900">
              <a:buFont typeface="Arial"/>
              <a:buChar char="•"/>
            </a:pPr>
            <a:r>
              <a:rPr lang="en-US" dirty="0" smtClean="0"/>
              <a:t>Analysis of Patterns in Time (APT)</a:t>
            </a:r>
          </a:p>
          <a:p>
            <a:pPr marL="800100" lvl="1" indent="-342900">
              <a:buFont typeface="Arial"/>
              <a:buChar char="•"/>
            </a:pPr>
            <a:r>
              <a:rPr lang="en-US" dirty="0" smtClean="0"/>
              <a:t>Analysis of Patterns in Configuration (APC)</a:t>
            </a:r>
          </a:p>
          <a:p>
            <a:endParaRPr lang="en-US" dirty="0" smtClean="0"/>
          </a:p>
          <a:p>
            <a:r>
              <a:rPr lang="en-US" dirty="0" smtClean="0"/>
              <a:t>APT</a:t>
            </a:r>
          </a:p>
          <a:p>
            <a:pPr marL="800100" lvl="1" indent="-342900">
              <a:buFont typeface="Arial"/>
              <a:buChar char="•"/>
            </a:pPr>
            <a:r>
              <a:rPr lang="en-US" dirty="0" smtClean="0"/>
              <a:t>Different approach to measurement and analysis</a:t>
            </a:r>
          </a:p>
          <a:p>
            <a:pPr marL="800100" lvl="1" indent="-342900">
              <a:buFont typeface="Arial"/>
              <a:buChar char="•"/>
            </a:pPr>
            <a:r>
              <a:rPr lang="en-US" dirty="0" smtClean="0"/>
              <a:t>Create a temporal map which characterizes temporal events</a:t>
            </a:r>
          </a:p>
          <a:p>
            <a:pPr marL="800100" lvl="1" indent="-342900">
              <a:buFont typeface="Arial"/>
              <a:buChar char="•"/>
            </a:pPr>
            <a:r>
              <a:rPr lang="en-US" dirty="0" smtClean="0"/>
              <a:t>Look for temporal patterns within a map</a:t>
            </a:r>
          </a:p>
          <a:p>
            <a:pPr marL="1485900" lvl="2" indent="-342900">
              <a:buFont typeface="Arial"/>
              <a:buChar char="•"/>
            </a:pPr>
            <a:r>
              <a:rPr lang="en-US" dirty="0" smtClean="0"/>
              <a:t>Count them (event pattern frequency)</a:t>
            </a:r>
          </a:p>
          <a:p>
            <a:pPr marL="1485900" lvl="2" indent="-342900">
              <a:buFont typeface="Arial"/>
              <a:buChar char="•"/>
            </a:pPr>
            <a:r>
              <a:rPr lang="en-US" dirty="0" smtClean="0"/>
              <a:t>Estimate likelihood (relative frequency)</a:t>
            </a:r>
          </a:p>
          <a:p>
            <a:pPr marL="1485900" lvl="2" indent="-342900">
              <a:buFont typeface="Arial"/>
              <a:buChar char="•"/>
            </a:pPr>
            <a:r>
              <a:rPr lang="en-US" dirty="0" smtClean="0"/>
              <a:t>Aggregate time (event pattern duration)</a:t>
            </a:r>
          </a:p>
          <a:p>
            <a:pPr marL="1485900" lvl="2" indent="-342900">
              <a:buFont typeface="Arial"/>
              <a:buChar char="•"/>
            </a:pPr>
            <a:r>
              <a:rPr lang="en-US" dirty="0" smtClean="0"/>
              <a:t>Estimate proportion time (relative pattern duration)</a:t>
            </a:r>
          </a:p>
          <a:p>
            <a:pPr marL="1485900" lvl="2" indent="-342900">
              <a:buFont typeface="Arial"/>
              <a:buChar char="•"/>
            </a:pPr>
            <a:endParaRPr lang="en-US" dirty="0" smtClean="0"/>
          </a:p>
        </p:txBody>
      </p:sp>
      <p:sp>
        <p:nvSpPr>
          <p:cNvPr id="4" name="Slide Number Placeholder 3"/>
          <p:cNvSpPr>
            <a:spLocks noGrp="1"/>
          </p:cNvSpPr>
          <p:nvPr>
            <p:ph type="sldNum" sz="quarter" idx="12"/>
          </p:nvPr>
        </p:nvSpPr>
        <p:spPr/>
        <p:txBody>
          <a:bodyPr/>
          <a:lstStyle/>
          <a:p>
            <a:fld id="{F38DF745-7D3F-47F4-83A3-874385CFAA69}" type="slidenum">
              <a:rPr lang="en-US" smtClean="0"/>
              <a:pPr/>
              <a:t>10</a:t>
            </a:fld>
            <a:endParaRPr lang="en-US"/>
          </a:p>
        </p:txBody>
      </p:sp>
    </p:spTree>
    <p:extLst>
      <p:ext uri="{BB962C8B-B14F-4D97-AF65-F5344CB8AC3E}">
        <p14:creationId xmlns:p14="http://schemas.microsoft.com/office/powerpoint/2010/main" val="27064077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is </a:t>
            </a:r>
            <a:r>
              <a:rPr lang="en-US" i="1" dirty="0" smtClean="0"/>
              <a:t>APT</a:t>
            </a:r>
            <a:r>
              <a:rPr lang="en-US" dirty="0" smtClean="0"/>
              <a:t> different?</a:t>
            </a:r>
            <a:endParaRPr lang="en-US" dirty="0"/>
          </a:p>
        </p:txBody>
      </p:sp>
      <p:sp>
        <p:nvSpPr>
          <p:cNvPr id="5" name="Content Placeholder 4"/>
          <p:cNvSpPr>
            <a:spLocks noGrp="1"/>
          </p:cNvSpPr>
          <p:nvPr>
            <p:ph idx="1"/>
          </p:nvPr>
        </p:nvSpPr>
        <p:spPr>
          <a:xfrm>
            <a:off x="457200" y="1752600"/>
            <a:ext cx="7620000" cy="2743199"/>
          </a:xfrm>
        </p:spPr>
        <p:txBody>
          <a:bodyPr>
            <a:normAutofit/>
          </a:bodyPr>
          <a:lstStyle/>
          <a:p>
            <a:pPr marL="342900" indent="-342900">
              <a:buFont typeface="Arial"/>
              <a:buChar char="•"/>
            </a:pPr>
            <a:r>
              <a:rPr lang="en-US" dirty="0" smtClean="0"/>
              <a:t>Traditional quantitative methods of measurement and analysis</a:t>
            </a:r>
          </a:p>
          <a:p>
            <a:pPr marL="800100" lvl="1" indent="-342900">
              <a:buFont typeface="Arial"/>
              <a:buChar char="•"/>
            </a:pPr>
            <a:r>
              <a:rPr lang="en-US" dirty="0" smtClean="0"/>
              <a:t>Obtain separate measures of variables for each case</a:t>
            </a:r>
          </a:p>
          <a:p>
            <a:pPr marL="800100" lvl="1" indent="-342900">
              <a:buFont typeface="Arial"/>
              <a:buChar char="•"/>
            </a:pPr>
            <a:r>
              <a:rPr lang="en-US" dirty="0" smtClean="0"/>
              <a:t>Statistically analyze relations among measures</a:t>
            </a:r>
          </a:p>
          <a:p>
            <a:pPr marL="800100" lvl="1" indent="-342900">
              <a:buFont typeface="Arial"/>
              <a:buChar char="•"/>
            </a:pPr>
            <a:r>
              <a:rPr lang="en-US" dirty="0" smtClean="0"/>
              <a:t>We </a:t>
            </a:r>
            <a:r>
              <a:rPr lang="en-US" i="1" dirty="0" smtClean="0"/>
              <a:t>relate measures</a:t>
            </a:r>
          </a:p>
          <a:p>
            <a:endParaRPr lang="en-US" dirty="0" smtClean="0"/>
          </a:p>
          <a:p>
            <a:r>
              <a:rPr lang="en-US" dirty="0" smtClean="0"/>
              <a:t>Example of spreadsheet data:</a:t>
            </a:r>
          </a:p>
        </p:txBody>
      </p:sp>
      <p:sp>
        <p:nvSpPr>
          <p:cNvPr id="4" name="Slide Number Placeholder 3"/>
          <p:cNvSpPr>
            <a:spLocks noGrp="1"/>
          </p:cNvSpPr>
          <p:nvPr>
            <p:ph type="sldNum" sz="quarter" idx="12"/>
          </p:nvPr>
        </p:nvSpPr>
        <p:spPr/>
        <p:txBody>
          <a:bodyPr/>
          <a:lstStyle/>
          <a:p>
            <a:fld id="{F38DF745-7D3F-47F4-83A3-874385CFAA69}" type="slidenum">
              <a:rPr lang="en-US" smtClean="0"/>
              <a:pPr/>
              <a:t>11</a:t>
            </a:fld>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3821030641"/>
              </p:ext>
            </p:extLst>
          </p:nvPr>
        </p:nvGraphicFramePr>
        <p:xfrm>
          <a:off x="152400" y="4648200"/>
          <a:ext cx="8721587" cy="1143000"/>
        </p:xfrm>
        <a:graphic>
          <a:graphicData uri="http://schemas.openxmlformats.org/presentationml/2006/ole">
            <mc:AlternateContent xmlns:mc="http://schemas.openxmlformats.org/markup-compatibility/2006">
              <mc:Choice xmlns:v="urn:schemas-microsoft-com:vml" Requires="v">
                <p:oleObj spid="_x0000_s1114" name="Document" r:id="rId4" imgW="4457700" imgH="584200" progId="Word.Document.12">
                  <p:embed/>
                </p:oleObj>
              </mc:Choice>
              <mc:Fallback>
                <p:oleObj name="Document" r:id="rId4" imgW="4457700" imgH="584200" progId="Word.Document.12">
                  <p:embed/>
                  <p:pic>
                    <p:nvPicPr>
                      <p:cNvPr id="0" name=""/>
                      <p:cNvPicPr/>
                      <p:nvPr/>
                    </p:nvPicPr>
                    <p:blipFill>
                      <a:blip r:embed="rId5"/>
                      <a:stretch>
                        <a:fillRect/>
                      </a:stretch>
                    </p:blipFill>
                    <p:spPr>
                      <a:xfrm>
                        <a:off x="152400" y="4648200"/>
                        <a:ext cx="8721587" cy="1143000"/>
                      </a:xfrm>
                      <a:prstGeom prst="rect">
                        <a:avLst/>
                      </a:prstGeom>
                    </p:spPr>
                  </p:pic>
                </p:oleObj>
              </mc:Fallback>
            </mc:AlternateContent>
          </a:graphicData>
        </a:graphic>
      </p:graphicFrame>
    </p:spTree>
    <p:extLst>
      <p:ext uri="{BB962C8B-B14F-4D97-AF65-F5344CB8AC3E}">
        <p14:creationId xmlns:p14="http://schemas.microsoft.com/office/powerpoint/2010/main" val="34548206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is </a:t>
            </a:r>
            <a:r>
              <a:rPr lang="en-US" i="1" dirty="0" smtClean="0"/>
              <a:t>APT</a:t>
            </a:r>
            <a:r>
              <a:rPr lang="en-US" dirty="0" smtClean="0"/>
              <a:t> different?</a:t>
            </a:r>
            <a:endParaRPr lang="en-US" dirty="0"/>
          </a:p>
        </p:txBody>
      </p:sp>
      <p:sp>
        <p:nvSpPr>
          <p:cNvPr id="5" name="Content Placeholder 4"/>
          <p:cNvSpPr>
            <a:spLocks noGrp="1"/>
          </p:cNvSpPr>
          <p:nvPr>
            <p:ph idx="1"/>
          </p:nvPr>
        </p:nvSpPr>
        <p:spPr>
          <a:xfrm>
            <a:off x="457200" y="1752600"/>
            <a:ext cx="7620000" cy="2743199"/>
          </a:xfrm>
        </p:spPr>
        <p:txBody>
          <a:bodyPr>
            <a:normAutofit/>
          </a:bodyPr>
          <a:lstStyle/>
          <a:p>
            <a:pPr marL="342900" indent="-342900">
              <a:buFont typeface="Arial"/>
              <a:buChar char="•"/>
            </a:pPr>
            <a:r>
              <a:rPr lang="en-US" dirty="0" smtClean="0"/>
              <a:t>Analysis of Patterns in Time</a:t>
            </a:r>
          </a:p>
          <a:p>
            <a:pPr marL="800100" lvl="1" indent="-342900">
              <a:buFont typeface="Arial"/>
              <a:buChar char="•"/>
            </a:pPr>
            <a:r>
              <a:rPr lang="en-US" dirty="0" smtClean="0"/>
              <a:t>Create temporal map for each case</a:t>
            </a:r>
          </a:p>
          <a:p>
            <a:pPr marL="800100" lvl="1" indent="-342900">
              <a:buFont typeface="Arial"/>
              <a:buChar char="•"/>
            </a:pPr>
            <a:r>
              <a:rPr lang="en-US" dirty="0" smtClean="0"/>
              <a:t>Query temporal map for patterns</a:t>
            </a:r>
          </a:p>
          <a:p>
            <a:pPr marL="800100" lvl="1" indent="-342900">
              <a:buFont typeface="Arial"/>
              <a:buChar char="•"/>
            </a:pPr>
            <a:r>
              <a:rPr lang="en-US" dirty="0" smtClean="0"/>
              <a:t>We </a:t>
            </a:r>
            <a:r>
              <a:rPr lang="en-US" i="1" dirty="0" smtClean="0"/>
              <a:t>measure relations </a:t>
            </a:r>
            <a:r>
              <a:rPr lang="en-US" dirty="0" smtClean="0"/>
              <a:t>directly</a:t>
            </a:r>
            <a:endParaRPr lang="en-US" i="1" dirty="0" smtClean="0"/>
          </a:p>
          <a:p>
            <a:endParaRPr lang="en-US" dirty="0" smtClean="0"/>
          </a:p>
          <a:p>
            <a:r>
              <a:rPr lang="en-US" dirty="0" smtClean="0"/>
              <a:t>Example of spreadsheet data:</a:t>
            </a:r>
          </a:p>
        </p:txBody>
      </p:sp>
      <p:sp>
        <p:nvSpPr>
          <p:cNvPr id="4" name="Slide Number Placeholder 3"/>
          <p:cNvSpPr>
            <a:spLocks noGrp="1"/>
          </p:cNvSpPr>
          <p:nvPr>
            <p:ph type="sldNum" sz="quarter" idx="12"/>
          </p:nvPr>
        </p:nvSpPr>
        <p:spPr/>
        <p:txBody>
          <a:bodyPr/>
          <a:lstStyle/>
          <a:p>
            <a:fld id="{F38DF745-7D3F-47F4-83A3-874385CFAA69}" type="slidenum">
              <a:rPr lang="en-US" smtClean="0"/>
              <a:pPr/>
              <a:t>12</a:t>
            </a:fld>
            <a:endParaRPr lang="en-US"/>
          </a:p>
        </p:txBody>
      </p:sp>
      <p:graphicFrame>
        <p:nvGraphicFramePr>
          <p:cNvPr id="3" name="Object 2"/>
          <p:cNvGraphicFramePr>
            <a:graphicFrameLocks noChangeAspect="1"/>
          </p:cNvGraphicFramePr>
          <p:nvPr>
            <p:extLst>
              <p:ext uri="{D42A27DB-BD31-4B8C-83A1-F6EECF244321}">
                <p14:modId xmlns:p14="http://schemas.microsoft.com/office/powerpoint/2010/main" val="342900317"/>
              </p:ext>
            </p:extLst>
          </p:nvPr>
        </p:nvGraphicFramePr>
        <p:xfrm>
          <a:off x="533400" y="4565650"/>
          <a:ext cx="7924800" cy="1535113"/>
        </p:xfrm>
        <a:graphic>
          <a:graphicData uri="http://schemas.openxmlformats.org/presentationml/2006/ole">
            <mc:AlternateContent xmlns:mc="http://schemas.openxmlformats.org/markup-compatibility/2006">
              <mc:Choice xmlns:v="urn:schemas-microsoft-com:vml" Requires="v">
                <p:oleObj spid="_x0000_s2138" name="Document" r:id="rId4" imgW="4457700" imgH="863600" progId="Word.Document.12">
                  <p:embed/>
                </p:oleObj>
              </mc:Choice>
              <mc:Fallback>
                <p:oleObj name="Document" r:id="rId4" imgW="4457700" imgH="863600" progId="Word.Document.12">
                  <p:embed/>
                  <p:pic>
                    <p:nvPicPr>
                      <p:cNvPr id="0" name=""/>
                      <p:cNvPicPr/>
                      <p:nvPr/>
                    </p:nvPicPr>
                    <p:blipFill>
                      <a:blip r:embed="rId5"/>
                      <a:stretch>
                        <a:fillRect/>
                      </a:stretch>
                    </p:blipFill>
                    <p:spPr>
                      <a:xfrm>
                        <a:off x="533400" y="4565650"/>
                        <a:ext cx="7924800" cy="1535113"/>
                      </a:xfrm>
                      <a:prstGeom prst="rect">
                        <a:avLst/>
                      </a:prstGeom>
                    </p:spPr>
                  </p:pic>
                </p:oleObj>
              </mc:Fallback>
            </mc:AlternateContent>
          </a:graphicData>
        </a:graphic>
      </p:graphicFrame>
    </p:spTree>
    <p:extLst>
      <p:ext uri="{BB962C8B-B14F-4D97-AF65-F5344CB8AC3E}">
        <p14:creationId xmlns:p14="http://schemas.microsoft.com/office/powerpoint/2010/main" val="8183838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temporal map?</a:t>
            </a:r>
            <a:endParaRPr lang="en-US" dirty="0"/>
          </a:p>
        </p:txBody>
      </p:sp>
      <p:sp>
        <p:nvSpPr>
          <p:cNvPr id="4" name="Slide Number Placeholder 3"/>
          <p:cNvSpPr>
            <a:spLocks noGrp="1"/>
          </p:cNvSpPr>
          <p:nvPr>
            <p:ph type="sldNum" sz="quarter" idx="12"/>
          </p:nvPr>
        </p:nvSpPr>
        <p:spPr/>
        <p:txBody>
          <a:bodyPr/>
          <a:lstStyle/>
          <a:p>
            <a:fld id="{F38DF745-7D3F-47F4-83A3-874385CFAA69}" type="slidenum">
              <a:rPr lang="en-US" smtClean="0"/>
              <a:pPr/>
              <a:t>13</a:t>
            </a:fld>
            <a:endParaRPr lang="en-US"/>
          </a:p>
        </p:txBody>
      </p:sp>
      <p:sp>
        <p:nvSpPr>
          <p:cNvPr id="6" name="Content Placeholder 2"/>
          <p:cNvSpPr>
            <a:spLocks noGrp="1"/>
          </p:cNvSpPr>
          <p:nvPr/>
        </p:nvSpPr>
        <p:spPr>
          <a:xfrm>
            <a:off x="533400" y="1600200"/>
            <a:ext cx="8305800" cy="4602163"/>
          </a:xfrm>
          <a:prstGeom prst="rect">
            <a:avLst/>
          </a:prstGeom>
        </p:spPr>
        <p:txBody>
          <a:bodyPr vert="horz" lIns="91440" tIns="45720" rIns="91440" bIns="45720" rtlCol="0">
            <a:normAutofit/>
          </a:bodyPr>
          <a:lst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b="0" i="0" u="none"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a:lstStyle>
          <a:p>
            <a:endParaRPr lang="en-US" dirty="0"/>
          </a:p>
        </p:txBody>
      </p:sp>
      <p:sp>
        <p:nvSpPr>
          <p:cNvPr id="8" name="TextBox 7"/>
          <p:cNvSpPr txBox="1"/>
          <p:nvPr/>
        </p:nvSpPr>
        <p:spPr>
          <a:xfrm>
            <a:off x="685800" y="1981200"/>
            <a:ext cx="3956770" cy="369332"/>
          </a:xfrm>
          <a:prstGeom prst="rect">
            <a:avLst/>
          </a:prstGeom>
          <a:noFill/>
        </p:spPr>
        <p:txBody>
          <a:bodyPr wrap="none" rtlCol="0">
            <a:spAutoFit/>
          </a:bodyPr>
          <a:lstStyle/>
          <a:p>
            <a:r>
              <a:rPr lang="en-US" dirty="0" smtClean="0">
                <a:hlinkClick r:id="rId3"/>
              </a:rPr>
              <a:t>Example of temporal map of weather</a:t>
            </a:r>
            <a:endParaRPr lang="en-US" dirty="0"/>
          </a:p>
        </p:txBody>
      </p:sp>
      <p:graphicFrame>
        <p:nvGraphicFramePr>
          <p:cNvPr id="9" name="Object 8"/>
          <p:cNvGraphicFramePr>
            <a:graphicFrameLocks noChangeAspect="1"/>
          </p:cNvGraphicFramePr>
          <p:nvPr>
            <p:extLst>
              <p:ext uri="{D42A27DB-BD31-4B8C-83A1-F6EECF244321}">
                <p14:modId xmlns:p14="http://schemas.microsoft.com/office/powerpoint/2010/main" val="3957563095"/>
              </p:ext>
            </p:extLst>
          </p:nvPr>
        </p:nvGraphicFramePr>
        <p:xfrm>
          <a:off x="685800" y="2514600"/>
          <a:ext cx="7315200" cy="4022028"/>
        </p:xfrm>
        <a:graphic>
          <a:graphicData uri="http://schemas.openxmlformats.org/presentationml/2006/ole">
            <mc:AlternateContent xmlns:mc="http://schemas.openxmlformats.org/markup-compatibility/2006">
              <mc:Choice xmlns:v="urn:schemas-microsoft-com:vml" Requires="v">
                <p:oleObj spid="_x0000_s3163" name="Document" r:id="rId5" imgW="4457700" imgH="2451100" progId="Word.Document.12">
                  <p:embed/>
                </p:oleObj>
              </mc:Choice>
              <mc:Fallback>
                <p:oleObj name="Document" r:id="rId5" imgW="4457700" imgH="2451100" progId="Word.Document.12">
                  <p:embed/>
                  <p:pic>
                    <p:nvPicPr>
                      <p:cNvPr id="0" name=""/>
                      <p:cNvPicPr/>
                      <p:nvPr/>
                    </p:nvPicPr>
                    <p:blipFill>
                      <a:blip r:embed="rId6"/>
                      <a:stretch>
                        <a:fillRect/>
                      </a:stretch>
                    </p:blipFill>
                    <p:spPr>
                      <a:xfrm>
                        <a:off x="685800" y="2514600"/>
                        <a:ext cx="7315200" cy="4022028"/>
                      </a:xfrm>
                      <a:prstGeom prst="rect">
                        <a:avLst/>
                      </a:prstGeom>
                    </p:spPr>
                  </p:pic>
                </p:oleObj>
              </mc:Fallback>
            </mc:AlternateContent>
          </a:graphicData>
        </a:graphic>
      </p:graphicFrame>
    </p:spTree>
    <p:extLst>
      <p:ext uri="{BB962C8B-B14F-4D97-AF65-F5344CB8AC3E}">
        <p14:creationId xmlns:p14="http://schemas.microsoft.com/office/powerpoint/2010/main" val="17817679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Codebook for observing weather events</a:t>
            </a:r>
            <a:endParaRPr lang="en-US" dirty="0"/>
          </a:p>
        </p:txBody>
      </p:sp>
      <p:sp>
        <p:nvSpPr>
          <p:cNvPr id="3" name="Content Placeholder 2"/>
          <p:cNvSpPr>
            <a:spLocks noGrp="1"/>
          </p:cNvSpPr>
          <p:nvPr>
            <p:ph idx="1"/>
          </p:nvPr>
        </p:nvSpPr>
        <p:spPr/>
        <p:txBody>
          <a:bodyPr>
            <a:normAutofit/>
          </a:bodyPr>
          <a:lstStyle/>
          <a:p>
            <a:pPr marL="274320" lvl="1" indent="0">
              <a:buNone/>
            </a:pPr>
            <a:r>
              <a:rPr lang="en-US" b="0" dirty="0" smtClean="0"/>
              <a:t>Classification </a:t>
            </a:r>
            <a:r>
              <a:rPr lang="en-US" b="0" dirty="0"/>
              <a:t>0 Name: </a:t>
            </a:r>
            <a:r>
              <a:rPr lang="en-US" b="1" dirty="0"/>
              <a:t>Season of Year</a:t>
            </a:r>
          </a:p>
          <a:p>
            <a:pPr marL="274320" lvl="1" indent="0">
              <a:buNone/>
            </a:pPr>
            <a:r>
              <a:rPr lang="en-US" b="0" dirty="0"/>
              <a:t>Classification Value Type = Nominal</a:t>
            </a:r>
          </a:p>
          <a:p>
            <a:pPr marL="274320" lvl="1" indent="0">
              <a:buNone/>
            </a:pPr>
            <a:r>
              <a:rPr lang="en-US" b="0" dirty="0"/>
              <a:t>Number of categories (temporal event values) = 5</a:t>
            </a:r>
          </a:p>
          <a:p>
            <a:pPr marL="960120" lvl="2" indent="0">
              <a:buNone/>
            </a:pPr>
            <a:r>
              <a:rPr lang="en-US" b="0" dirty="0"/>
              <a:t>Category 0 = Null</a:t>
            </a:r>
          </a:p>
          <a:p>
            <a:pPr marL="960120" lvl="2" indent="0">
              <a:buNone/>
            </a:pPr>
            <a:r>
              <a:rPr lang="en-US" b="0" dirty="0"/>
              <a:t>Category 1 = Fall</a:t>
            </a:r>
          </a:p>
          <a:p>
            <a:pPr marL="960120" lvl="2" indent="0">
              <a:buNone/>
            </a:pPr>
            <a:r>
              <a:rPr lang="en-US" b="0" dirty="0"/>
              <a:t>Category 2 = Winter</a:t>
            </a:r>
          </a:p>
          <a:p>
            <a:pPr marL="960120" lvl="2" indent="0">
              <a:buNone/>
            </a:pPr>
            <a:r>
              <a:rPr lang="en-US" b="0" dirty="0"/>
              <a:t>Category 3 = Spring</a:t>
            </a:r>
          </a:p>
          <a:p>
            <a:pPr marL="960120" lvl="2" indent="0">
              <a:buNone/>
            </a:pPr>
            <a:r>
              <a:rPr lang="en-US" b="0" dirty="0"/>
              <a:t>Category 4 = </a:t>
            </a:r>
            <a:r>
              <a:rPr lang="en-US" b="0" dirty="0" smtClean="0"/>
              <a:t>Summer</a:t>
            </a:r>
          </a:p>
          <a:p>
            <a:pPr marL="274320" lvl="1" indent="0">
              <a:buNone/>
            </a:pPr>
            <a:endParaRPr lang="en-US" dirty="0" smtClean="0"/>
          </a:p>
          <a:p>
            <a:pPr marL="274320" lvl="1" indent="0">
              <a:buNone/>
            </a:pPr>
            <a:r>
              <a:rPr lang="en-US" dirty="0" smtClean="0"/>
              <a:t>Classification </a:t>
            </a:r>
            <a:r>
              <a:rPr lang="en-US" dirty="0"/>
              <a:t>1 Name: </a:t>
            </a:r>
            <a:r>
              <a:rPr lang="en-US" b="1" dirty="0"/>
              <a:t>Air Temperature</a:t>
            </a:r>
          </a:p>
          <a:p>
            <a:pPr marL="274320" lvl="1" indent="0">
              <a:buNone/>
            </a:pPr>
            <a:r>
              <a:rPr lang="en-US" dirty="0"/>
              <a:t>Classification Value Type = Interval</a:t>
            </a:r>
          </a:p>
          <a:p>
            <a:pPr marL="274320" lvl="1" indent="0">
              <a:buNone/>
            </a:pPr>
            <a:r>
              <a:rPr lang="en-US" dirty="0"/>
              <a:t>Units of measure = degrees Fahrenheit</a:t>
            </a:r>
            <a:endParaRPr lang="en-US" b="0" dirty="0"/>
          </a:p>
        </p:txBody>
      </p:sp>
      <p:sp>
        <p:nvSpPr>
          <p:cNvPr id="4" name="Slide Number Placeholder 3"/>
          <p:cNvSpPr>
            <a:spLocks noGrp="1"/>
          </p:cNvSpPr>
          <p:nvPr>
            <p:ph type="sldNum" sz="quarter" idx="12"/>
          </p:nvPr>
        </p:nvSpPr>
        <p:spPr/>
        <p:txBody>
          <a:bodyPr/>
          <a:lstStyle/>
          <a:p>
            <a:fld id="{F38DF745-7D3F-47F4-83A3-874385CFAA69}" type="slidenum">
              <a:rPr lang="en-US" smtClean="0"/>
              <a:pPr/>
              <a:t>14</a:t>
            </a:fld>
            <a:endParaRPr lang="en-US"/>
          </a:p>
        </p:txBody>
      </p:sp>
    </p:spTree>
    <p:extLst>
      <p:ext uri="{BB962C8B-B14F-4D97-AF65-F5344CB8AC3E}">
        <p14:creationId xmlns:p14="http://schemas.microsoft.com/office/powerpoint/2010/main" val="10242641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Codebook for observing weather events</a:t>
            </a:r>
            <a:endParaRPr lang="en-US" dirty="0"/>
          </a:p>
        </p:txBody>
      </p:sp>
      <p:sp>
        <p:nvSpPr>
          <p:cNvPr id="3" name="Content Placeholder 2"/>
          <p:cNvSpPr>
            <a:spLocks noGrp="1"/>
          </p:cNvSpPr>
          <p:nvPr>
            <p:ph idx="1"/>
          </p:nvPr>
        </p:nvSpPr>
        <p:spPr/>
        <p:txBody>
          <a:bodyPr>
            <a:normAutofit fontScale="92500" lnSpcReduction="10000"/>
          </a:bodyPr>
          <a:lstStyle/>
          <a:p>
            <a:pPr marL="274320" lvl="1" indent="0">
              <a:buNone/>
            </a:pPr>
            <a:r>
              <a:rPr lang="en-US" dirty="0"/>
              <a:t>Classification 2 Name: </a:t>
            </a:r>
            <a:r>
              <a:rPr lang="en-US" b="1" dirty="0"/>
              <a:t>Barometric Pressure</a:t>
            </a:r>
          </a:p>
          <a:p>
            <a:pPr marL="274320" lvl="1" indent="0">
              <a:buNone/>
            </a:pPr>
            <a:r>
              <a:rPr lang="en-US" dirty="0"/>
              <a:t>Classification Value Type = Ordinal</a:t>
            </a:r>
          </a:p>
          <a:p>
            <a:pPr marL="274320" lvl="1" indent="0">
              <a:buNone/>
            </a:pPr>
            <a:r>
              <a:rPr lang="en-US" dirty="0"/>
              <a:t>Number of categories (temporal event values) = 3</a:t>
            </a:r>
          </a:p>
          <a:p>
            <a:pPr marL="960120" lvl="2" indent="0">
              <a:buNone/>
            </a:pPr>
            <a:r>
              <a:rPr lang="en-US" dirty="0"/>
              <a:t>Category 0 = Null</a:t>
            </a:r>
          </a:p>
          <a:p>
            <a:pPr marL="960120" lvl="2" indent="0">
              <a:buNone/>
            </a:pPr>
            <a:r>
              <a:rPr lang="en-US" dirty="0"/>
              <a:t>Category 1 = Above 30 psi</a:t>
            </a:r>
          </a:p>
          <a:p>
            <a:pPr marL="960120" lvl="2" indent="0">
              <a:buNone/>
            </a:pPr>
            <a:r>
              <a:rPr lang="en-US" dirty="0"/>
              <a:t>Category 2 = Below 30 psi</a:t>
            </a:r>
            <a:endParaRPr lang="en-US" dirty="0" smtClean="0"/>
          </a:p>
          <a:p>
            <a:pPr marL="274320" lvl="1" indent="0">
              <a:buNone/>
            </a:pPr>
            <a:endParaRPr lang="en-US" dirty="0"/>
          </a:p>
          <a:p>
            <a:pPr marL="274320" lvl="1" indent="0">
              <a:buNone/>
            </a:pPr>
            <a:r>
              <a:rPr lang="en-US" dirty="0" smtClean="0"/>
              <a:t>Classification </a:t>
            </a:r>
            <a:r>
              <a:rPr lang="en-US" dirty="0"/>
              <a:t>3 Name: </a:t>
            </a:r>
            <a:r>
              <a:rPr lang="en-US" b="1" dirty="0" smtClean="0"/>
              <a:t>Precipitation</a:t>
            </a:r>
            <a:endParaRPr lang="en-US" b="1" dirty="0"/>
          </a:p>
          <a:p>
            <a:pPr marL="274320" lvl="1" indent="0">
              <a:buNone/>
            </a:pPr>
            <a:r>
              <a:rPr lang="en-US" dirty="0"/>
              <a:t>Classification Value Type = Nominal</a:t>
            </a:r>
          </a:p>
          <a:p>
            <a:pPr marL="274320" lvl="1" indent="0">
              <a:buNone/>
            </a:pPr>
            <a:r>
              <a:rPr lang="en-US" dirty="0"/>
              <a:t>Number of categories (temporal event values) = 4</a:t>
            </a:r>
          </a:p>
          <a:p>
            <a:pPr marL="960120" lvl="2" indent="0">
              <a:buNone/>
            </a:pPr>
            <a:r>
              <a:rPr lang="en-US" dirty="0"/>
              <a:t>Category 0 = Null</a:t>
            </a:r>
          </a:p>
          <a:p>
            <a:pPr marL="960120" lvl="2" indent="0">
              <a:buNone/>
            </a:pPr>
            <a:r>
              <a:rPr lang="en-US" dirty="0"/>
              <a:t>Category 1 = Rain</a:t>
            </a:r>
          </a:p>
          <a:p>
            <a:pPr marL="960120" lvl="2" indent="0">
              <a:buNone/>
            </a:pPr>
            <a:r>
              <a:rPr lang="en-US" dirty="0"/>
              <a:t>Category 2 = Sleet</a:t>
            </a:r>
          </a:p>
          <a:p>
            <a:pPr marL="960120" lvl="2" indent="0">
              <a:buNone/>
            </a:pPr>
            <a:r>
              <a:rPr lang="en-US" dirty="0"/>
              <a:t>Category 3 = </a:t>
            </a:r>
            <a:r>
              <a:rPr lang="en-US" dirty="0" smtClean="0"/>
              <a:t>Snow</a:t>
            </a:r>
          </a:p>
          <a:p>
            <a:pPr marL="960120" lvl="2" indent="0">
              <a:buNone/>
            </a:pPr>
            <a:endParaRPr lang="en-US" dirty="0"/>
          </a:p>
          <a:p>
            <a:pPr marL="274320" lvl="1" indent="0">
              <a:buNone/>
            </a:pPr>
            <a:endParaRPr lang="en-US" dirty="0"/>
          </a:p>
        </p:txBody>
      </p:sp>
      <p:sp>
        <p:nvSpPr>
          <p:cNvPr id="4" name="Slide Number Placeholder 3"/>
          <p:cNvSpPr>
            <a:spLocks noGrp="1"/>
          </p:cNvSpPr>
          <p:nvPr>
            <p:ph type="sldNum" sz="quarter" idx="12"/>
          </p:nvPr>
        </p:nvSpPr>
        <p:spPr/>
        <p:txBody>
          <a:bodyPr/>
          <a:lstStyle/>
          <a:p>
            <a:fld id="{F38DF745-7D3F-47F4-83A3-874385CFAA69}" type="slidenum">
              <a:rPr lang="en-US" smtClean="0"/>
              <a:pPr/>
              <a:t>15</a:t>
            </a:fld>
            <a:endParaRPr lang="en-US"/>
          </a:p>
        </p:txBody>
      </p:sp>
    </p:spTree>
    <p:extLst>
      <p:ext uri="{BB962C8B-B14F-4D97-AF65-F5344CB8AC3E}">
        <p14:creationId xmlns:p14="http://schemas.microsoft.com/office/powerpoint/2010/main" val="13449768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Query a temporal map:  Example</a:t>
            </a:r>
            <a:endParaRPr lang="en-US" dirty="0"/>
          </a:p>
        </p:txBody>
      </p:sp>
      <p:sp>
        <p:nvSpPr>
          <p:cNvPr id="3" name="Content Placeholder 2"/>
          <p:cNvSpPr>
            <a:spLocks noGrp="1"/>
          </p:cNvSpPr>
          <p:nvPr>
            <p:ph idx="1"/>
          </p:nvPr>
        </p:nvSpPr>
        <p:spPr/>
        <p:txBody>
          <a:bodyPr>
            <a:normAutofit fontScale="25000" lnSpcReduction="20000"/>
          </a:bodyPr>
          <a:lstStyle/>
          <a:p>
            <a:r>
              <a:rPr lang="en-GB" sz="4800" dirty="0"/>
              <a:t>Query 1.  Here is a 2-phrase APT Query:</a:t>
            </a:r>
            <a:endParaRPr lang="en-US" sz="4800" dirty="0"/>
          </a:p>
          <a:p>
            <a:r>
              <a:rPr lang="en-US" sz="4800" dirty="0"/>
              <a:t>WHILE the FIRST Joint Temporal Event is true (Phrase 1)</a:t>
            </a:r>
            <a:r>
              <a:rPr lang="en-US" sz="4800" dirty="0" smtClean="0"/>
              <a:t>:</a:t>
            </a:r>
            <a:endParaRPr lang="en-US" sz="4800" dirty="0"/>
          </a:p>
          <a:p>
            <a:pPr marL="274320" lvl="1" indent="0">
              <a:buNone/>
            </a:pPr>
            <a:r>
              <a:rPr lang="en-US" sz="4800" dirty="0"/>
              <a:t>Season of Year is in state </a:t>
            </a:r>
            <a:r>
              <a:rPr lang="en-US" sz="4800" i="1" dirty="0"/>
              <a:t>starting or continuing</a:t>
            </a:r>
            <a:r>
              <a:rPr lang="en-US" sz="4800" dirty="0"/>
              <a:t>, value </a:t>
            </a:r>
            <a:r>
              <a:rPr lang="en-US" sz="4800" i="1" dirty="0"/>
              <a:t>= Fall</a:t>
            </a:r>
            <a:r>
              <a:rPr lang="en-US" sz="4800" dirty="0"/>
              <a:t> </a:t>
            </a:r>
            <a:br>
              <a:rPr lang="en-US" sz="4800" dirty="0"/>
            </a:br>
            <a:r>
              <a:rPr lang="en-US" sz="4800" dirty="0"/>
              <a:t>Barometric Pressure is in state </a:t>
            </a:r>
            <a:r>
              <a:rPr lang="en-US" sz="4800" i="1" dirty="0"/>
              <a:t>starting or continuing</a:t>
            </a:r>
            <a:r>
              <a:rPr lang="en-US" sz="4800" dirty="0"/>
              <a:t>, value </a:t>
            </a:r>
            <a:r>
              <a:rPr lang="en-US" sz="4800" i="1" dirty="0"/>
              <a:t>= Below 30</a:t>
            </a:r>
            <a:r>
              <a:rPr lang="en-US" sz="4800" dirty="0"/>
              <a:t/>
            </a:r>
            <a:br>
              <a:rPr lang="en-US" sz="4800" dirty="0"/>
            </a:br>
            <a:r>
              <a:rPr lang="en-US" sz="4800" dirty="0"/>
              <a:t>Cloud Structure is in state </a:t>
            </a:r>
            <a:r>
              <a:rPr lang="en-US" sz="4800" i="1" dirty="0"/>
              <a:t>starting or continuing</a:t>
            </a:r>
            <a:r>
              <a:rPr lang="en-US" sz="4800" dirty="0"/>
              <a:t>, value </a:t>
            </a:r>
            <a:r>
              <a:rPr lang="en-US" sz="4800" i="1" dirty="0"/>
              <a:t>= Nimbus Stratus</a:t>
            </a:r>
            <a:r>
              <a:rPr lang="en-US" sz="4800" dirty="0"/>
              <a:t> </a:t>
            </a:r>
          </a:p>
          <a:p>
            <a:pPr lvl="1"/>
            <a:r>
              <a:rPr lang="en-US" sz="4800" dirty="0"/>
              <a:t>Duration when Phrase 1 is True = 13,436 seconds (out of 19,584 seconds total). Proportion of Time = 0.68607</a:t>
            </a:r>
          </a:p>
          <a:p>
            <a:pPr lvl="1"/>
            <a:r>
              <a:rPr lang="en-US" sz="4800" dirty="0"/>
              <a:t>Joint Event Frequency when Phrase 1 is True = 12 (out of 18 total joint temporal events). Proportion of JTEs = 0.66667</a:t>
            </a:r>
          </a:p>
          <a:p>
            <a:endParaRPr lang="en-US" sz="4800" dirty="0" smtClean="0"/>
          </a:p>
          <a:p>
            <a:r>
              <a:rPr lang="en-US" sz="4800" dirty="0" smtClean="0"/>
              <a:t>THEN </a:t>
            </a:r>
            <a:r>
              <a:rPr lang="en-US" sz="4800" dirty="0"/>
              <a:t>while the NEXT Joint Temporal Event is true (Phrase 2)</a:t>
            </a:r>
            <a:r>
              <a:rPr lang="en-US" sz="4800" dirty="0" smtClean="0"/>
              <a:t>:</a:t>
            </a:r>
            <a:endParaRPr lang="en-US" sz="4800" dirty="0"/>
          </a:p>
          <a:p>
            <a:pPr marL="274320" lvl="1" indent="0">
              <a:buNone/>
            </a:pPr>
            <a:r>
              <a:rPr lang="en-US" sz="4800" dirty="0"/>
              <a:t>Season of Year is in state </a:t>
            </a:r>
            <a:r>
              <a:rPr lang="en-US" sz="4800" i="1" dirty="0"/>
              <a:t>starting or continuing</a:t>
            </a:r>
            <a:r>
              <a:rPr lang="en-US" sz="4800" dirty="0"/>
              <a:t>, value </a:t>
            </a:r>
            <a:r>
              <a:rPr lang="en-US" sz="4800" i="1" dirty="0"/>
              <a:t>= Fall</a:t>
            </a:r>
            <a:r>
              <a:rPr lang="en-US" sz="4800" dirty="0"/>
              <a:t> </a:t>
            </a:r>
            <a:br>
              <a:rPr lang="en-US" sz="4800" dirty="0"/>
            </a:br>
            <a:r>
              <a:rPr lang="en-US" sz="4800" dirty="0"/>
              <a:t>Barometric Pressure is in state </a:t>
            </a:r>
            <a:r>
              <a:rPr lang="en-US" sz="4800" i="1" dirty="0"/>
              <a:t>starting or continuing</a:t>
            </a:r>
            <a:r>
              <a:rPr lang="en-US" sz="4800" dirty="0"/>
              <a:t>, value </a:t>
            </a:r>
            <a:r>
              <a:rPr lang="en-US" sz="4800" i="1" dirty="0"/>
              <a:t>= Below 30</a:t>
            </a:r>
            <a:r>
              <a:rPr lang="en-US" sz="4800" dirty="0"/>
              <a:t/>
            </a:r>
            <a:br>
              <a:rPr lang="en-US" sz="4800" dirty="0"/>
            </a:br>
            <a:r>
              <a:rPr lang="en-US" sz="4800" dirty="0"/>
              <a:t>Precipitation is in state </a:t>
            </a:r>
            <a:r>
              <a:rPr lang="en-US" sz="4800" i="1" dirty="0"/>
              <a:t>starting or continuing</a:t>
            </a:r>
            <a:r>
              <a:rPr lang="en-US" sz="4800" dirty="0"/>
              <a:t>, value </a:t>
            </a:r>
            <a:r>
              <a:rPr lang="en-US" sz="4800" i="1" dirty="0"/>
              <a:t>= Rain</a:t>
            </a:r>
            <a:r>
              <a:rPr lang="en-US" sz="4800" dirty="0"/>
              <a:t> </a:t>
            </a:r>
            <a:br>
              <a:rPr lang="en-US" sz="4800" dirty="0"/>
            </a:br>
            <a:r>
              <a:rPr lang="en-US" sz="4800" dirty="0"/>
              <a:t>Cloud Structure is in state </a:t>
            </a:r>
            <a:r>
              <a:rPr lang="en-US" sz="4800" i="1" dirty="0"/>
              <a:t>starting or continuing</a:t>
            </a:r>
            <a:r>
              <a:rPr lang="en-US" sz="4800" dirty="0"/>
              <a:t>, value </a:t>
            </a:r>
            <a:r>
              <a:rPr lang="en-US" sz="4800" i="1" dirty="0"/>
              <a:t>= Nimbus Stratus</a:t>
            </a:r>
            <a:r>
              <a:rPr lang="en-US" sz="4800" dirty="0"/>
              <a:t> </a:t>
            </a:r>
          </a:p>
          <a:p>
            <a:pPr lvl="1"/>
            <a:r>
              <a:rPr lang="en-US" sz="4800" dirty="0"/>
              <a:t>Duration when Phrase 2 is True = 4,086 seconds (out of 19,584 seconds total), given all prior phrases are true. Proportion of Time = 0.20864</a:t>
            </a:r>
          </a:p>
          <a:p>
            <a:pPr lvl="1"/>
            <a:r>
              <a:rPr lang="en-US" sz="4800" dirty="0"/>
              <a:t>Joint Event Frequency when Phrase 2 is True = 3 (out of 18 total joint temporal events), given all prior phrases are true. Proportion of JTEs = 0.16667</a:t>
            </a:r>
          </a:p>
          <a:p>
            <a:pPr lvl="1"/>
            <a:r>
              <a:rPr lang="en-US" sz="4800" dirty="0"/>
              <a:t>Conditional joint event </a:t>
            </a:r>
            <a:r>
              <a:rPr lang="en-US" sz="4800" i="1" dirty="0"/>
              <a:t>duration</a:t>
            </a:r>
            <a:r>
              <a:rPr lang="en-US" sz="4800" dirty="0"/>
              <a:t> when Phrase 2 is true, given all prior phrases are true = </a:t>
            </a:r>
            <a:r>
              <a:rPr lang="en-US" sz="4800" b="1" dirty="0">
                <a:solidFill>
                  <a:srgbClr val="FF0000"/>
                </a:solidFill>
              </a:rPr>
              <a:t>0.30411</a:t>
            </a:r>
            <a:r>
              <a:rPr lang="en-US" sz="4800" dirty="0"/>
              <a:t> (4,086 out of 13,436 seconds (time units).</a:t>
            </a:r>
          </a:p>
          <a:p>
            <a:pPr lvl="1"/>
            <a:r>
              <a:rPr lang="en-US" sz="4800" dirty="0"/>
              <a:t>Conditional joint event </a:t>
            </a:r>
            <a:r>
              <a:rPr lang="en-US" sz="4800" i="1" dirty="0"/>
              <a:t>frequency</a:t>
            </a:r>
            <a:r>
              <a:rPr lang="en-US" sz="4800" dirty="0"/>
              <a:t> when Phrase 2 is true, given all prior phrases are true = 0.25000 (3 out of 12 joint temporal events).</a:t>
            </a:r>
          </a:p>
          <a:p>
            <a:endParaRPr lang="en-US" sz="4000" dirty="0"/>
          </a:p>
        </p:txBody>
      </p:sp>
      <p:sp>
        <p:nvSpPr>
          <p:cNvPr id="4" name="Slide Number Placeholder 3"/>
          <p:cNvSpPr>
            <a:spLocks noGrp="1"/>
          </p:cNvSpPr>
          <p:nvPr>
            <p:ph type="sldNum" sz="quarter" idx="12"/>
          </p:nvPr>
        </p:nvSpPr>
        <p:spPr/>
        <p:txBody>
          <a:bodyPr/>
          <a:lstStyle/>
          <a:p>
            <a:fld id="{F38DF745-7D3F-47F4-83A3-874385CFAA69}" type="slidenum">
              <a:rPr lang="en-US" smtClean="0"/>
              <a:pPr/>
              <a:t>16</a:t>
            </a:fld>
            <a:endParaRPr lang="en-US"/>
          </a:p>
        </p:txBody>
      </p:sp>
    </p:spTree>
    <p:extLst>
      <p:ext uri="{BB962C8B-B14F-4D97-AF65-F5344CB8AC3E}">
        <p14:creationId xmlns:p14="http://schemas.microsoft.com/office/powerpoint/2010/main" val="21424638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5791200" cy="1371600"/>
          </a:xfrm>
        </p:spPr>
        <p:txBody>
          <a:bodyPr>
            <a:normAutofit fontScale="90000"/>
          </a:bodyPr>
          <a:lstStyle/>
          <a:p>
            <a:r>
              <a:rPr lang="en-US" dirty="0" smtClean="0"/>
              <a:t>Result of query for </a:t>
            </a:r>
            <a:r>
              <a:rPr lang="en-US" i="1" dirty="0" smtClean="0"/>
              <a:t>APT</a:t>
            </a:r>
            <a:r>
              <a:rPr lang="en-US" dirty="0" smtClean="0"/>
              <a:t> pattern in temporal map</a:t>
            </a:r>
            <a:endParaRPr lang="en-US" dirty="0"/>
          </a:p>
        </p:txBody>
      </p:sp>
      <p:sp>
        <p:nvSpPr>
          <p:cNvPr id="4" name="Slide Number Placeholder 3"/>
          <p:cNvSpPr>
            <a:spLocks noGrp="1"/>
          </p:cNvSpPr>
          <p:nvPr>
            <p:ph type="sldNum" sz="quarter" idx="12"/>
          </p:nvPr>
        </p:nvSpPr>
        <p:spPr/>
        <p:txBody>
          <a:bodyPr/>
          <a:lstStyle/>
          <a:p>
            <a:fld id="{F38DF745-7D3F-47F4-83A3-874385CFAA69}" type="slidenum">
              <a:rPr lang="en-US" smtClean="0"/>
              <a:pPr/>
              <a:t>17</a:t>
            </a:fld>
            <a:endParaRPr lang="en-US"/>
          </a:p>
        </p:txBody>
      </p:sp>
      <p:graphicFrame>
        <p:nvGraphicFramePr>
          <p:cNvPr id="5" name="Content Placeholder 4"/>
          <p:cNvGraphicFramePr>
            <a:graphicFrameLocks noGrp="1" noChangeAspect="1"/>
          </p:cNvGraphicFramePr>
          <p:nvPr>
            <p:ph idx="1"/>
            <p:extLst>
              <p:ext uri="{D42A27DB-BD31-4B8C-83A1-F6EECF244321}">
                <p14:modId xmlns:p14="http://schemas.microsoft.com/office/powerpoint/2010/main" val="1735088573"/>
              </p:ext>
            </p:extLst>
          </p:nvPr>
        </p:nvGraphicFramePr>
        <p:xfrm>
          <a:off x="-236538" y="3467100"/>
          <a:ext cx="9456738" cy="1831975"/>
        </p:xfrm>
        <a:graphic>
          <a:graphicData uri="http://schemas.openxmlformats.org/presentationml/2006/ole">
            <mc:AlternateContent xmlns:mc="http://schemas.openxmlformats.org/markup-compatibility/2006">
              <mc:Choice xmlns:v="urn:schemas-microsoft-com:vml" Requires="v">
                <p:oleObj spid="_x0000_s5208" name="Document" r:id="rId4" imgW="4457700" imgH="863600" progId="Word.Document.12">
                  <p:embed/>
                </p:oleObj>
              </mc:Choice>
              <mc:Fallback>
                <p:oleObj name="Document" r:id="rId4" imgW="4457700" imgH="863600" progId="Word.Document.12">
                  <p:embed/>
                  <p:pic>
                    <p:nvPicPr>
                      <p:cNvPr id="0" name=""/>
                      <p:cNvPicPr/>
                      <p:nvPr/>
                    </p:nvPicPr>
                    <p:blipFill>
                      <a:blip r:embed="rId5"/>
                      <a:stretch>
                        <a:fillRect/>
                      </a:stretch>
                    </p:blipFill>
                    <p:spPr>
                      <a:xfrm>
                        <a:off x="-236538" y="3467100"/>
                        <a:ext cx="9456738" cy="1831975"/>
                      </a:xfrm>
                      <a:prstGeom prst="rect">
                        <a:avLst/>
                      </a:prstGeom>
                    </p:spPr>
                  </p:pic>
                </p:oleObj>
              </mc:Fallback>
            </mc:AlternateContent>
          </a:graphicData>
        </a:graphic>
      </p:graphicFrame>
      <p:sp>
        <p:nvSpPr>
          <p:cNvPr id="6" name="TextBox 5"/>
          <p:cNvSpPr txBox="1"/>
          <p:nvPr/>
        </p:nvSpPr>
        <p:spPr>
          <a:xfrm>
            <a:off x="533400" y="1905000"/>
            <a:ext cx="7543800" cy="1200328"/>
          </a:xfrm>
          <a:prstGeom prst="rect">
            <a:avLst/>
          </a:prstGeom>
          <a:noFill/>
        </p:spPr>
        <p:txBody>
          <a:bodyPr wrap="square" rtlCol="0">
            <a:spAutoFit/>
          </a:bodyPr>
          <a:lstStyle/>
          <a:p>
            <a:r>
              <a:rPr lang="en-US" sz="2400" dirty="0" smtClean="0"/>
              <a:t>The </a:t>
            </a:r>
            <a:r>
              <a:rPr lang="en-US" sz="2400" dirty="0" smtClean="0">
                <a:solidFill>
                  <a:srgbClr val="FF0000"/>
                </a:solidFill>
              </a:rPr>
              <a:t>conditional joint event duration of the 2-phrase pattern</a:t>
            </a:r>
            <a:r>
              <a:rPr lang="en-US" sz="2400" dirty="0" smtClean="0"/>
              <a:t> specified in Query 1 becomes the </a:t>
            </a:r>
            <a:r>
              <a:rPr lang="en-US" sz="2400" dirty="0" smtClean="0">
                <a:solidFill>
                  <a:srgbClr val="FF0000"/>
                </a:solidFill>
              </a:rPr>
              <a:t>measure</a:t>
            </a:r>
            <a:r>
              <a:rPr lang="en-US" sz="2400" dirty="0" smtClean="0"/>
              <a:t> that is entered into the spreadsheet</a:t>
            </a:r>
            <a:endParaRPr lang="en-US" sz="2400" dirty="0"/>
          </a:p>
        </p:txBody>
      </p:sp>
      <p:sp>
        <p:nvSpPr>
          <p:cNvPr id="7" name="TextBox 6"/>
          <p:cNvSpPr txBox="1"/>
          <p:nvPr/>
        </p:nvSpPr>
        <p:spPr>
          <a:xfrm>
            <a:off x="762001" y="5410200"/>
            <a:ext cx="7391400" cy="830997"/>
          </a:xfrm>
          <a:prstGeom prst="rect">
            <a:avLst/>
          </a:prstGeom>
          <a:noFill/>
        </p:spPr>
        <p:txBody>
          <a:bodyPr wrap="square" rtlCol="0">
            <a:spAutoFit/>
          </a:bodyPr>
          <a:lstStyle/>
          <a:p>
            <a:r>
              <a:rPr lang="en-US" sz="2400" dirty="0" smtClean="0"/>
              <a:t>Thus, the variable is the </a:t>
            </a:r>
            <a:r>
              <a:rPr lang="en-US" sz="2400" i="1" dirty="0" smtClean="0"/>
              <a:t>pattern specified Query 1 </a:t>
            </a:r>
            <a:r>
              <a:rPr lang="en-US" sz="2400" dirty="0" smtClean="0"/>
              <a:t>and its value is </a:t>
            </a:r>
            <a:r>
              <a:rPr lang="en-US" sz="2400" dirty="0" smtClean="0">
                <a:solidFill>
                  <a:srgbClr val="FF0000"/>
                </a:solidFill>
              </a:rPr>
              <a:t>0.30</a:t>
            </a:r>
            <a:r>
              <a:rPr lang="en-US" sz="2400" dirty="0" smtClean="0"/>
              <a:t>.</a:t>
            </a:r>
            <a:endParaRPr lang="en-US" sz="2400" dirty="0"/>
          </a:p>
        </p:txBody>
      </p:sp>
    </p:spTree>
    <p:extLst>
      <p:ext uri="{BB962C8B-B14F-4D97-AF65-F5344CB8AC3E}">
        <p14:creationId xmlns:p14="http://schemas.microsoft.com/office/powerpoint/2010/main" val="22095887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Demo of APT queries on weather patterns</a:t>
            </a:r>
            <a:endParaRPr lang="en-US" dirty="0"/>
          </a:p>
        </p:txBody>
      </p:sp>
      <p:sp>
        <p:nvSpPr>
          <p:cNvPr id="3" name="Content Placeholder 2"/>
          <p:cNvSpPr>
            <a:spLocks noGrp="1"/>
          </p:cNvSpPr>
          <p:nvPr>
            <p:ph idx="1"/>
          </p:nvPr>
        </p:nvSpPr>
        <p:spPr/>
        <p:txBody>
          <a:bodyPr/>
          <a:lstStyle/>
          <a:p>
            <a:endParaRPr lang="en-US" sz="2400" dirty="0" smtClean="0"/>
          </a:p>
          <a:p>
            <a:r>
              <a:rPr lang="en-US" sz="2400" dirty="0" smtClean="0"/>
              <a:t>If we have a good Internet connection:</a:t>
            </a:r>
          </a:p>
          <a:p>
            <a:endParaRPr lang="en-US" dirty="0"/>
          </a:p>
          <a:p>
            <a:r>
              <a:rPr lang="en-US" dirty="0">
                <a:hlinkClick r:id="rId2"/>
              </a:rPr>
              <a:t>https://www.indiana.edu/~simed/aptdemo/</a:t>
            </a:r>
            <a:r>
              <a:rPr lang="en-US" dirty="0" smtClean="0">
                <a:hlinkClick r:id="rId2"/>
              </a:rPr>
              <a:t>aptdsg.php</a:t>
            </a:r>
            <a:r>
              <a:rPr lang="en-US" dirty="0" smtClean="0"/>
              <a:t> </a:t>
            </a:r>
            <a:endParaRPr lang="en-US" dirty="0"/>
          </a:p>
        </p:txBody>
      </p:sp>
      <p:sp>
        <p:nvSpPr>
          <p:cNvPr id="4" name="Slide Number Placeholder 3"/>
          <p:cNvSpPr>
            <a:spLocks noGrp="1"/>
          </p:cNvSpPr>
          <p:nvPr>
            <p:ph type="sldNum" sz="quarter" idx="12"/>
          </p:nvPr>
        </p:nvSpPr>
        <p:spPr/>
        <p:txBody>
          <a:bodyPr/>
          <a:lstStyle/>
          <a:p>
            <a:fld id="{F38DF745-7D3F-47F4-83A3-874385CFAA69}" type="slidenum">
              <a:rPr lang="en-US" smtClean="0"/>
              <a:pPr/>
              <a:t>18</a:t>
            </a:fld>
            <a:endParaRPr lang="en-US"/>
          </a:p>
        </p:txBody>
      </p:sp>
    </p:spTree>
    <p:extLst>
      <p:ext uri="{BB962C8B-B14F-4D97-AF65-F5344CB8AC3E}">
        <p14:creationId xmlns:p14="http://schemas.microsoft.com/office/powerpoint/2010/main" val="26764092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543800" cy="1371600"/>
          </a:xfrm>
        </p:spPr>
        <p:txBody>
          <a:bodyPr>
            <a:normAutofit fontScale="90000"/>
          </a:bodyPr>
          <a:lstStyle/>
          <a:p>
            <a:r>
              <a:rPr lang="en-US" dirty="0" smtClean="0"/>
              <a:t>Example of </a:t>
            </a:r>
            <a:r>
              <a:rPr lang="en-US" i="1" dirty="0" smtClean="0"/>
              <a:t>APT</a:t>
            </a:r>
            <a:r>
              <a:rPr lang="en-US" dirty="0" smtClean="0"/>
              <a:t> temporal map for the </a:t>
            </a:r>
            <a:r>
              <a:rPr lang="en-US" i="1" dirty="0" smtClean="0"/>
              <a:t>diffusion simulation game</a:t>
            </a:r>
            <a:endParaRPr lang="en-US" i="1" dirty="0"/>
          </a:p>
        </p:txBody>
      </p:sp>
      <p:sp>
        <p:nvSpPr>
          <p:cNvPr id="3" name="Content Placeholder 2"/>
          <p:cNvSpPr>
            <a:spLocks noGrp="1"/>
          </p:cNvSpPr>
          <p:nvPr>
            <p:ph idx="1"/>
          </p:nvPr>
        </p:nvSpPr>
        <p:spPr/>
        <p:txBody>
          <a:bodyPr>
            <a:normAutofit fontScale="92500" lnSpcReduction="10000"/>
          </a:bodyPr>
          <a:lstStyle/>
          <a:p>
            <a:endParaRPr lang="en-US" dirty="0" smtClean="0"/>
          </a:p>
          <a:p>
            <a:pPr marL="342900" indent="-342900">
              <a:buFont typeface="Arial"/>
              <a:buChar char="•"/>
            </a:pPr>
            <a:r>
              <a:rPr lang="en-US" sz="3200" dirty="0" smtClean="0"/>
              <a:t>If we have a good Internet connection:</a:t>
            </a:r>
          </a:p>
          <a:p>
            <a:endParaRPr lang="en-US" sz="3200" dirty="0"/>
          </a:p>
          <a:p>
            <a:pPr algn="ctr"/>
            <a:r>
              <a:rPr lang="en-US" sz="3200" dirty="0">
                <a:hlinkClick r:id="rId2"/>
              </a:rPr>
              <a:t>https://www.indiana.edu/~simed/aptmultimap/</a:t>
            </a:r>
            <a:r>
              <a:rPr lang="en-US" sz="3200" dirty="0" smtClean="0">
                <a:hlinkClick r:id="rId2"/>
              </a:rPr>
              <a:t>aptdsgSummary.php</a:t>
            </a:r>
            <a:r>
              <a:rPr lang="en-US" sz="3200" dirty="0" smtClean="0"/>
              <a:t> </a:t>
            </a:r>
          </a:p>
          <a:p>
            <a:endParaRPr lang="en-US" sz="3200" dirty="0"/>
          </a:p>
          <a:p>
            <a:pPr marL="342900" indent="-342900">
              <a:buFont typeface="Arial"/>
              <a:buChar char="•"/>
            </a:pPr>
            <a:r>
              <a:rPr lang="en-US" sz="3200" dirty="0" smtClean="0"/>
              <a:t>Show a couple of maps.</a:t>
            </a:r>
          </a:p>
          <a:p>
            <a:pPr marL="342900" indent="-342900">
              <a:buFont typeface="Arial"/>
              <a:buChar char="•"/>
            </a:pPr>
            <a:r>
              <a:rPr lang="en-US" sz="3200" dirty="0" smtClean="0"/>
              <a:t>Do a couple of queries.</a:t>
            </a:r>
            <a:endParaRPr lang="en-US" sz="3200" dirty="0"/>
          </a:p>
        </p:txBody>
      </p:sp>
      <p:sp>
        <p:nvSpPr>
          <p:cNvPr id="4" name="Slide Number Placeholder 3"/>
          <p:cNvSpPr>
            <a:spLocks noGrp="1"/>
          </p:cNvSpPr>
          <p:nvPr>
            <p:ph type="sldNum" sz="quarter" idx="12"/>
          </p:nvPr>
        </p:nvSpPr>
        <p:spPr/>
        <p:txBody>
          <a:bodyPr/>
          <a:lstStyle/>
          <a:p>
            <a:fld id="{F38DF745-7D3F-47F4-83A3-874385CFAA69}" type="slidenum">
              <a:rPr lang="en-US" smtClean="0"/>
              <a:pPr/>
              <a:t>19</a:t>
            </a:fld>
            <a:endParaRPr lang="en-US"/>
          </a:p>
        </p:txBody>
      </p:sp>
    </p:spTree>
    <p:extLst>
      <p:ext uri="{BB962C8B-B14F-4D97-AF65-F5344CB8AC3E}">
        <p14:creationId xmlns:p14="http://schemas.microsoft.com/office/powerpoint/2010/main" val="40117656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Introduction</a:t>
            </a:r>
            <a:endParaRPr lang="en-US" dirty="0"/>
          </a:p>
        </p:txBody>
      </p:sp>
      <p:sp>
        <p:nvSpPr>
          <p:cNvPr id="9" name="Content Placeholder 8"/>
          <p:cNvSpPr>
            <a:spLocks noGrp="1"/>
          </p:cNvSpPr>
          <p:nvPr>
            <p:ph idx="1"/>
          </p:nvPr>
        </p:nvSpPr>
        <p:spPr>
          <a:xfrm>
            <a:off x="457200" y="1752600"/>
            <a:ext cx="8077200" cy="4648200"/>
          </a:xfrm>
        </p:spPr>
        <p:txBody>
          <a:bodyPr>
            <a:normAutofit/>
          </a:bodyPr>
          <a:lstStyle/>
          <a:p>
            <a:r>
              <a:rPr lang="en-US" dirty="0" smtClean="0"/>
              <a:t>Using </a:t>
            </a:r>
            <a:r>
              <a:rPr lang="en-US" i="1" dirty="0" smtClean="0"/>
              <a:t>Analysis of Patterns in Time (APT)</a:t>
            </a:r>
            <a:r>
              <a:rPr lang="en-US" dirty="0" smtClean="0"/>
              <a:t> to measure and analyze interactions with a serious game.</a:t>
            </a:r>
          </a:p>
          <a:p>
            <a:pPr marL="342900" indent="-342900">
              <a:buFont typeface="Arial" panose="020B0604020202020204" pitchFamily="34" charset="0"/>
              <a:buChar char="•"/>
            </a:pPr>
            <a:r>
              <a:rPr lang="en-US" dirty="0" smtClean="0"/>
              <a:t>Overview of APT</a:t>
            </a:r>
          </a:p>
          <a:p>
            <a:pPr marL="800100" lvl="1" indent="-342900"/>
            <a:r>
              <a:rPr lang="en-US" dirty="0" smtClean="0"/>
              <a:t>Comparison with traditional methods</a:t>
            </a:r>
          </a:p>
          <a:p>
            <a:pPr marL="800100" lvl="1" indent="-342900"/>
            <a:r>
              <a:rPr lang="en-US" dirty="0" smtClean="0"/>
              <a:t>Examples and explanations</a:t>
            </a:r>
            <a:br>
              <a:rPr lang="en-US" dirty="0" smtClean="0"/>
            </a:br>
            <a:endParaRPr lang="en-US" dirty="0" smtClean="0"/>
          </a:p>
          <a:p>
            <a:pPr marL="342900" indent="-342900">
              <a:buFont typeface="Arial" panose="020B0604020202020204" pitchFamily="34" charset="0"/>
              <a:buChar char="•"/>
            </a:pPr>
            <a:r>
              <a:rPr lang="en-US" dirty="0" smtClean="0"/>
              <a:t>Quantitative Research Study</a:t>
            </a:r>
          </a:p>
          <a:p>
            <a:pPr marL="800100" lvl="1" indent="-342900"/>
            <a:r>
              <a:rPr lang="en-US" i="1" dirty="0" smtClean="0"/>
              <a:t>The Diffusion Simulation Game</a:t>
            </a:r>
            <a:r>
              <a:rPr lang="en-US" dirty="0" smtClean="0"/>
              <a:t> and diffusion of innovations theory</a:t>
            </a:r>
          </a:p>
          <a:p>
            <a:pPr marL="800100" lvl="1" indent="-342900"/>
            <a:r>
              <a:rPr lang="en-US" dirty="0" smtClean="0"/>
              <a:t>Using APT for summative assessment of a group’s data</a:t>
            </a:r>
          </a:p>
          <a:p>
            <a:pPr marL="800100" lvl="1" indent="-342900"/>
            <a:endParaRPr lang="en-US" dirty="0" smtClean="0"/>
          </a:p>
          <a:p>
            <a:pPr marL="342900" indent="-342900">
              <a:buFont typeface="Arial" panose="020B0604020202020204" pitchFamily="34" charset="0"/>
              <a:buChar char="•"/>
            </a:pPr>
            <a:r>
              <a:rPr lang="en-US" dirty="0" smtClean="0"/>
              <a:t>Concluding Remarks</a:t>
            </a:r>
          </a:p>
          <a:p>
            <a:pPr marL="800100" lvl="1" indent="-342900"/>
            <a:endParaRPr lang="en-US" dirty="0"/>
          </a:p>
        </p:txBody>
      </p:sp>
      <p:sp>
        <p:nvSpPr>
          <p:cNvPr id="4" name="Slide Number Placeholder 3"/>
          <p:cNvSpPr>
            <a:spLocks noGrp="1"/>
          </p:cNvSpPr>
          <p:nvPr>
            <p:ph type="sldNum" sz="quarter" idx="12"/>
          </p:nvPr>
        </p:nvSpPr>
        <p:spPr/>
        <p:txBody>
          <a:bodyPr/>
          <a:lstStyle/>
          <a:p>
            <a:fld id="{F38DF745-7D3F-47F4-83A3-874385CFAA69}" type="slidenum">
              <a:rPr lang="en-US" smtClean="0"/>
              <a:pPr/>
              <a:t>2</a:t>
            </a:fld>
            <a:endParaRPr lang="en-US"/>
          </a:p>
        </p:txBody>
      </p:sp>
    </p:spTree>
    <p:extLst>
      <p:ext uri="{BB962C8B-B14F-4D97-AF65-F5344CB8AC3E}">
        <p14:creationId xmlns:p14="http://schemas.microsoft.com/office/powerpoint/2010/main" val="29034697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086600" cy="1371600"/>
          </a:xfrm>
        </p:spPr>
        <p:txBody>
          <a:bodyPr>
            <a:normAutofit fontScale="90000"/>
          </a:bodyPr>
          <a:lstStyle/>
          <a:p>
            <a:r>
              <a:rPr lang="en-US" dirty="0" smtClean="0"/>
              <a:t>The </a:t>
            </a:r>
            <a:r>
              <a:rPr lang="en-US" i="1" dirty="0" smtClean="0"/>
              <a:t>Diffusion Simulation Game </a:t>
            </a:r>
            <a:r>
              <a:rPr lang="en-US" dirty="0" smtClean="0"/>
              <a:t>&amp; DOI theory</a:t>
            </a:r>
            <a:endParaRPr lang="en-US" dirty="0"/>
          </a:p>
        </p:txBody>
      </p:sp>
      <p:sp>
        <p:nvSpPr>
          <p:cNvPr id="4" name="Slide Number Placeholder 3"/>
          <p:cNvSpPr>
            <a:spLocks noGrp="1"/>
          </p:cNvSpPr>
          <p:nvPr>
            <p:ph type="sldNum" sz="quarter" idx="12"/>
          </p:nvPr>
        </p:nvSpPr>
        <p:spPr/>
        <p:txBody>
          <a:bodyPr/>
          <a:lstStyle/>
          <a:p>
            <a:fld id="{F38DF745-7D3F-47F4-83A3-874385CFAA69}" type="slidenum">
              <a:rPr lang="en-US" smtClean="0"/>
              <a:pPr/>
              <a:t>20</a:t>
            </a:fld>
            <a:endParaRPr lang="en-US"/>
          </a:p>
        </p:txBody>
      </p:sp>
      <p:sp>
        <p:nvSpPr>
          <p:cNvPr id="5" name="Rectangle 4"/>
          <p:cNvSpPr/>
          <p:nvPr/>
        </p:nvSpPr>
        <p:spPr>
          <a:xfrm>
            <a:off x="571500" y="1527483"/>
            <a:ext cx="7086600" cy="1215717"/>
          </a:xfrm>
          <a:prstGeom prst="rect">
            <a:avLst/>
          </a:prstGeom>
        </p:spPr>
        <p:txBody>
          <a:bodyPr wrap="square">
            <a:spAutoFit/>
          </a:bodyPr>
          <a:lstStyle/>
          <a:p>
            <a:pPr lvl="0">
              <a:spcBef>
                <a:spcPct val="20000"/>
              </a:spcBef>
              <a:spcAft>
                <a:spcPts val="600"/>
              </a:spcAft>
            </a:pPr>
            <a:r>
              <a:rPr lang="en-US" sz="2000" b="1" dirty="0" smtClean="0">
                <a:solidFill>
                  <a:srgbClr val="000000"/>
                </a:solidFill>
              </a:rPr>
              <a:t>Research Study: Using </a:t>
            </a:r>
            <a:r>
              <a:rPr lang="en-US" sz="2000" b="1" i="1" dirty="0" smtClean="0">
                <a:solidFill>
                  <a:srgbClr val="000000"/>
                </a:solidFill>
              </a:rPr>
              <a:t>APT</a:t>
            </a:r>
            <a:r>
              <a:rPr lang="en-US" sz="2000" b="1" dirty="0" smtClean="0">
                <a:solidFill>
                  <a:srgbClr val="000000"/>
                </a:solidFill>
              </a:rPr>
              <a:t> for Serious Games Analytics</a:t>
            </a:r>
            <a:endParaRPr lang="en-US" sz="2000" b="1" dirty="0">
              <a:solidFill>
                <a:srgbClr val="000000"/>
              </a:solidFill>
            </a:endParaRPr>
          </a:p>
          <a:p>
            <a:pPr>
              <a:spcBef>
                <a:spcPct val="20000"/>
              </a:spcBef>
            </a:pPr>
            <a:endParaRPr lang="en-US" sz="2000" dirty="0" smtClean="0">
              <a:solidFill>
                <a:srgbClr val="000000"/>
              </a:solidFill>
            </a:endParaRPr>
          </a:p>
          <a:p>
            <a:pPr>
              <a:spcBef>
                <a:spcPct val="20000"/>
              </a:spcBef>
            </a:pPr>
            <a:endParaRPr lang="en-US" sz="2000" dirty="0">
              <a:solidFill>
                <a:srgbClr val="000000"/>
              </a:solidFill>
            </a:endParaRPr>
          </a:p>
        </p:txBody>
      </p:sp>
      <p:pic>
        <p:nvPicPr>
          <p:cNvPr id="7" name="Content Placeholder 12" descr="DFGold1.tiff"/>
          <p:cNvPicPr>
            <a:picLocks noChangeAspect="1"/>
          </p:cNvPicPr>
          <p:nvPr/>
        </p:nvPicPr>
        <p:blipFill>
          <a:blip r:embed="rId3" cstate="print"/>
          <a:srcRect t="-2688" b="-2688"/>
          <a:stretch>
            <a:fillRect/>
          </a:stretch>
        </p:blipFill>
        <p:spPr>
          <a:xfrm>
            <a:off x="871463" y="2052011"/>
            <a:ext cx="7636024" cy="4495800"/>
          </a:xfrm>
          <a:prstGeom prst="rect">
            <a:avLst/>
          </a:prstGeom>
        </p:spPr>
      </p:pic>
      <p:sp>
        <p:nvSpPr>
          <p:cNvPr id="8" name="Line Callout 2 7"/>
          <p:cNvSpPr/>
          <p:nvPr/>
        </p:nvSpPr>
        <p:spPr>
          <a:xfrm>
            <a:off x="4495800" y="1975811"/>
            <a:ext cx="1143000" cy="609600"/>
          </a:xfrm>
          <a:prstGeom prst="borderCallout2">
            <a:avLst>
              <a:gd name="adj1" fmla="val 49607"/>
              <a:gd name="adj2" fmla="val 100267"/>
              <a:gd name="adj3" fmla="val 50543"/>
              <a:gd name="adj4" fmla="val 143133"/>
              <a:gd name="adj5" fmla="val 50382"/>
              <a:gd name="adj6" fmla="val 142993"/>
            </a:avLst>
          </a:prstGeom>
          <a:solidFill>
            <a:schemeClr val="bg1"/>
          </a:solidFill>
          <a:ln w="19050">
            <a:solidFill>
              <a:srgbClr val="CC3300"/>
            </a:solidFill>
          </a:ln>
          <a:effectLst/>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2-Year</a:t>
            </a:r>
          </a:p>
          <a:p>
            <a:pPr algn="ctr"/>
            <a:r>
              <a:rPr lang="en-US" dirty="0" smtClean="0"/>
              <a:t>Calendar</a:t>
            </a:r>
            <a:endParaRPr lang="en-US" dirty="0"/>
          </a:p>
        </p:txBody>
      </p:sp>
      <p:sp>
        <p:nvSpPr>
          <p:cNvPr id="9" name="Line Callout 2 8"/>
          <p:cNvSpPr/>
          <p:nvPr/>
        </p:nvSpPr>
        <p:spPr>
          <a:xfrm>
            <a:off x="2209800" y="2362200"/>
            <a:ext cx="1905000" cy="680411"/>
          </a:xfrm>
          <a:prstGeom prst="borderCallout2">
            <a:avLst>
              <a:gd name="adj1" fmla="val 77595"/>
              <a:gd name="adj2" fmla="val 99451"/>
              <a:gd name="adj3" fmla="val 77001"/>
              <a:gd name="adj4" fmla="val 120224"/>
              <a:gd name="adj5" fmla="val 155921"/>
              <a:gd name="adj6" fmla="val 120948"/>
            </a:avLst>
          </a:prstGeom>
          <a:solidFill>
            <a:schemeClr val="bg1"/>
          </a:solidFill>
          <a:ln w="19050">
            <a:solidFill>
              <a:srgbClr val="CC3300"/>
            </a:solidFill>
          </a:ln>
          <a:effectLst/>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Innovation-Decision Phases</a:t>
            </a:r>
            <a:endParaRPr lang="en-US" dirty="0"/>
          </a:p>
        </p:txBody>
      </p:sp>
      <p:sp>
        <p:nvSpPr>
          <p:cNvPr id="10" name="Line Callout 2 9"/>
          <p:cNvSpPr/>
          <p:nvPr/>
        </p:nvSpPr>
        <p:spPr>
          <a:xfrm>
            <a:off x="381000" y="5862011"/>
            <a:ext cx="1752600" cy="609600"/>
          </a:xfrm>
          <a:prstGeom prst="borderCallout2">
            <a:avLst>
              <a:gd name="adj1" fmla="val 49607"/>
              <a:gd name="adj2" fmla="val 100267"/>
              <a:gd name="adj3" fmla="val 49074"/>
              <a:gd name="adj4" fmla="val 152909"/>
              <a:gd name="adj5" fmla="val -108979"/>
              <a:gd name="adj6" fmla="val 153165"/>
            </a:avLst>
          </a:prstGeom>
          <a:solidFill>
            <a:schemeClr val="bg1"/>
          </a:solidFill>
          <a:ln w="19050">
            <a:solidFill>
              <a:srgbClr val="CC3300"/>
            </a:solidFill>
          </a:ln>
          <a:effectLst/>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Staff Members &amp; Personal Info</a:t>
            </a:r>
          </a:p>
        </p:txBody>
      </p:sp>
      <p:sp>
        <p:nvSpPr>
          <p:cNvPr id="11" name="Line Callout 2 10"/>
          <p:cNvSpPr/>
          <p:nvPr/>
        </p:nvSpPr>
        <p:spPr>
          <a:xfrm>
            <a:off x="7620000" y="2737811"/>
            <a:ext cx="1143000" cy="304800"/>
          </a:xfrm>
          <a:prstGeom prst="borderCallout2">
            <a:avLst>
              <a:gd name="adj1" fmla="val 55607"/>
              <a:gd name="adj2" fmla="val 267"/>
              <a:gd name="adj3" fmla="val 55043"/>
              <a:gd name="adj4" fmla="val -52067"/>
              <a:gd name="adj5" fmla="val 160991"/>
              <a:gd name="adj6" fmla="val -51569"/>
            </a:avLst>
          </a:prstGeom>
          <a:solidFill>
            <a:schemeClr val="bg1"/>
          </a:solidFill>
          <a:ln w="19050">
            <a:solidFill>
              <a:srgbClr val="CC3300"/>
            </a:solidFill>
          </a:ln>
          <a:effectLst/>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Activities</a:t>
            </a:r>
            <a:endParaRPr lang="en-US" dirty="0"/>
          </a:p>
        </p:txBody>
      </p:sp>
    </p:spTree>
    <p:extLst>
      <p:ext uri="{BB962C8B-B14F-4D97-AF65-F5344CB8AC3E}">
        <p14:creationId xmlns:p14="http://schemas.microsoft.com/office/powerpoint/2010/main" val="20034114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6248400" cy="1371600"/>
          </a:xfrm>
        </p:spPr>
        <p:txBody>
          <a:bodyPr>
            <a:normAutofit/>
          </a:bodyPr>
          <a:lstStyle/>
          <a:p>
            <a:r>
              <a:rPr lang="en-US" dirty="0" smtClean="0"/>
              <a:t>Using APT to Analyze Gameplay Data</a:t>
            </a:r>
            <a:endParaRPr lang="en-US" dirty="0"/>
          </a:p>
        </p:txBody>
      </p:sp>
      <p:sp>
        <p:nvSpPr>
          <p:cNvPr id="3" name="Content Placeholder 2"/>
          <p:cNvSpPr>
            <a:spLocks noGrp="1"/>
          </p:cNvSpPr>
          <p:nvPr>
            <p:ph idx="1"/>
          </p:nvPr>
        </p:nvSpPr>
        <p:spPr>
          <a:xfrm>
            <a:off x="457200" y="1723058"/>
            <a:ext cx="3200400" cy="1371600"/>
          </a:xfrm>
        </p:spPr>
        <p:txBody>
          <a:bodyPr/>
          <a:lstStyle/>
          <a:p>
            <a:r>
              <a:rPr lang="en-US" dirty="0" smtClean="0"/>
              <a:t>Generalizations from DOI theory</a:t>
            </a:r>
          </a:p>
        </p:txBody>
      </p:sp>
      <p:sp>
        <p:nvSpPr>
          <p:cNvPr id="4" name="Slide Number Placeholder 3"/>
          <p:cNvSpPr>
            <a:spLocks noGrp="1"/>
          </p:cNvSpPr>
          <p:nvPr>
            <p:ph type="sldNum" sz="quarter" idx="12"/>
          </p:nvPr>
        </p:nvSpPr>
        <p:spPr/>
        <p:txBody>
          <a:bodyPr/>
          <a:lstStyle/>
          <a:p>
            <a:fld id="{F38DF745-7D3F-47F4-83A3-874385CFAA69}" type="slidenum">
              <a:rPr lang="en-US" smtClean="0"/>
              <a:pPr/>
              <a:t>21</a:t>
            </a:fld>
            <a:endParaRPr lang="en-US"/>
          </a:p>
        </p:txBody>
      </p:sp>
      <p:sp>
        <p:nvSpPr>
          <p:cNvPr id="5" name="Content Placeholder 2"/>
          <p:cNvSpPr txBox="1">
            <a:spLocks/>
          </p:cNvSpPr>
          <p:nvPr/>
        </p:nvSpPr>
        <p:spPr>
          <a:xfrm>
            <a:off x="4572000" y="1723058"/>
            <a:ext cx="3657600" cy="1477342"/>
          </a:xfrm>
          <a:prstGeom prst="rect">
            <a:avLst/>
          </a:prstGeom>
        </p:spPr>
        <p:txBody>
          <a:bodyPr vert="horz" lIns="91440" tIns="45720" rIns="91440" bIns="45720" rtlCol="0">
            <a:normAutofit/>
          </a:bodyPr>
          <a:lst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b="0" i="0" u="none"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a:lstStyle>
          <a:p>
            <a:r>
              <a:rPr lang="en-US" dirty="0" smtClean="0"/>
              <a:t>DSG activities</a:t>
            </a:r>
            <a:br>
              <a:rPr lang="en-US" dirty="0" smtClean="0"/>
            </a:br>
            <a:r>
              <a:rPr lang="en-US" dirty="0" smtClean="0"/>
              <a:t>Adopter types</a:t>
            </a:r>
            <a:br>
              <a:rPr lang="en-US" dirty="0" smtClean="0"/>
            </a:br>
            <a:r>
              <a:rPr lang="en-US" dirty="0" smtClean="0"/>
              <a:t>Decision phases</a:t>
            </a:r>
            <a:br>
              <a:rPr lang="en-US" dirty="0" smtClean="0"/>
            </a:br>
            <a:endParaRPr lang="en-US" dirty="0"/>
          </a:p>
        </p:txBody>
      </p:sp>
      <p:sp>
        <p:nvSpPr>
          <p:cNvPr id="6" name="Right Arrow 5"/>
          <p:cNvSpPr/>
          <p:nvPr/>
        </p:nvSpPr>
        <p:spPr>
          <a:xfrm>
            <a:off x="3657600" y="2057400"/>
            <a:ext cx="609600" cy="457200"/>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3657600" y="3475658"/>
            <a:ext cx="609600" cy="457200"/>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457200" y="2743200"/>
            <a:ext cx="2971800" cy="2385268"/>
          </a:xfrm>
          <a:prstGeom prst="rect">
            <a:avLst/>
          </a:prstGeom>
        </p:spPr>
        <p:txBody>
          <a:bodyPr wrap="square">
            <a:spAutoFit/>
          </a:bodyPr>
          <a:lstStyle/>
          <a:p>
            <a:pPr lvl="0">
              <a:spcBef>
                <a:spcPct val="20000"/>
              </a:spcBef>
              <a:spcAft>
                <a:spcPts val="600"/>
              </a:spcAft>
            </a:pPr>
            <a:r>
              <a:rPr lang="en-US" sz="2000" b="1" i="1" dirty="0">
                <a:solidFill>
                  <a:srgbClr val="D1282E"/>
                </a:solidFill>
              </a:rPr>
              <a:t>Example:</a:t>
            </a:r>
          </a:p>
          <a:p>
            <a:pPr lvl="0">
              <a:spcBef>
                <a:spcPct val="20000"/>
              </a:spcBef>
              <a:spcAft>
                <a:spcPts val="600"/>
              </a:spcAft>
            </a:pPr>
            <a:r>
              <a:rPr lang="en-US" sz="2000" b="1" dirty="0">
                <a:solidFill>
                  <a:srgbClr val="000000"/>
                </a:solidFill>
              </a:rPr>
              <a:t>Mass media should be effective in spreading knowledge about an innovation, especially among innovators and early adopters</a:t>
            </a:r>
          </a:p>
        </p:txBody>
      </p:sp>
      <p:sp>
        <p:nvSpPr>
          <p:cNvPr id="11" name="Rectangle 10"/>
          <p:cNvSpPr/>
          <p:nvPr/>
        </p:nvSpPr>
        <p:spPr>
          <a:xfrm>
            <a:off x="4572000" y="3170858"/>
            <a:ext cx="3810000" cy="1015663"/>
          </a:xfrm>
          <a:prstGeom prst="rect">
            <a:avLst/>
          </a:prstGeom>
        </p:spPr>
        <p:txBody>
          <a:bodyPr wrap="square">
            <a:spAutoFit/>
          </a:bodyPr>
          <a:lstStyle/>
          <a:p>
            <a:pPr lvl="0"/>
            <a:r>
              <a:rPr lang="en-US" sz="2000" b="1" dirty="0"/>
              <a:t>Local Mass Media &amp; Print</a:t>
            </a:r>
            <a:br>
              <a:rPr lang="en-US" sz="2000" b="1" dirty="0"/>
            </a:br>
            <a:r>
              <a:rPr lang="en-US" sz="2000" b="1" dirty="0"/>
              <a:t>Innovators &amp; Early Adopters</a:t>
            </a:r>
            <a:br>
              <a:rPr lang="en-US" sz="2000" b="1" dirty="0"/>
            </a:br>
            <a:r>
              <a:rPr lang="en-US" sz="2000" b="1" dirty="0"/>
              <a:t>Awareness &amp; Interest</a:t>
            </a:r>
          </a:p>
        </p:txBody>
      </p:sp>
      <p:sp>
        <p:nvSpPr>
          <p:cNvPr id="12" name="Content Placeholder 2"/>
          <p:cNvSpPr txBox="1">
            <a:spLocks/>
          </p:cNvSpPr>
          <p:nvPr/>
        </p:nvSpPr>
        <p:spPr>
          <a:xfrm>
            <a:off x="457200" y="5334000"/>
            <a:ext cx="7772400" cy="685800"/>
          </a:xfrm>
          <a:prstGeom prst="rect">
            <a:avLst/>
          </a:prstGeom>
        </p:spPr>
        <p:txBody>
          <a:bodyPr vert="horz" lIns="91440" tIns="45720" rIns="91440" bIns="45720" rtlCol="0">
            <a:normAutofit lnSpcReduction="10000"/>
          </a:bodyPr>
          <a:lst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b="0" i="0" u="none"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a:lstStyle>
          <a:p>
            <a:r>
              <a:rPr lang="en-US" dirty="0" smtClean="0"/>
              <a:t>9 strategies: scoring algorithm for patterns of joint occurrences</a:t>
            </a:r>
          </a:p>
        </p:txBody>
      </p:sp>
    </p:spTree>
    <p:extLst>
      <p:ext uri="{BB962C8B-B14F-4D97-AF65-F5344CB8AC3E}">
        <p14:creationId xmlns:p14="http://schemas.microsoft.com/office/powerpoint/2010/main" val="3110783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6248400" cy="1371600"/>
          </a:xfrm>
        </p:spPr>
        <p:txBody>
          <a:bodyPr>
            <a:normAutofit/>
          </a:bodyPr>
          <a:lstStyle/>
          <a:p>
            <a:r>
              <a:rPr lang="en-US" dirty="0" smtClean="0"/>
              <a:t>Using APT to Analyze Gameplay Data</a:t>
            </a:r>
            <a:endParaRPr lang="en-US" dirty="0"/>
          </a:p>
        </p:txBody>
      </p:sp>
      <p:sp>
        <p:nvSpPr>
          <p:cNvPr id="3" name="Content Placeholder 2"/>
          <p:cNvSpPr>
            <a:spLocks noGrp="1"/>
          </p:cNvSpPr>
          <p:nvPr>
            <p:ph idx="1"/>
          </p:nvPr>
        </p:nvSpPr>
        <p:spPr>
          <a:xfrm>
            <a:off x="457200" y="1722740"/>
            <a:ext cx="6781800" cy="3992260"/>
          </a:xfrm>
        </p:spPr>
        <p:txBody>
          <a:bodyPr>
            <a:normAutofit/>
          </a:bodyPr>
          <a:lstStyle/>
          <a:p>
            <a:pPr marL="342900" indent="-342900">
              <a:buFont typeface="Arial" panose="020B0604020202020204" pitchFamily="34" charset="0"/>
              <a:buChar char="•"/>
            </a:pPr>
            <a:r>
              <a:rPr lang="en-US" sz="2400" b="0" dirty="0" smtClean="0"/>
              <a:t>Population</a:t>
            </a:r>
          </a:p>
          <a:p>
            <a:pPr marL="800100" lvl="1" indent="-342900"/>
            <a:r>
              <a:rPr lang="en-US" sz="2400" dirty="0" smtClean="0"/>
              <a:t>1,280 players, 2,679 games</a:t>
            </a:r>
          </a:p>
          <a:p>
            <a:pPr marL="800100" lvl="1" indent="-342900"/>
            <a:r>
              <a:rPr lang="en-US" sz="2400" dirty="0" smtClean="0"/>
              <a:t>28 players finished 10 or more games</a:t>
            </a:r>
          </a:p>
          <a:p>
            <a:pPr marL="342900" indent="-342900">
              <a:buFont typeface="Arial" panose="020B0604020202020204" pitchFamily="34" charset="0"/>
              <a:buChar char="•"/>
            </a:pPr>
            <a:r>
              <a:rPr lang="en-US" sz="2400" b="0" dirty="0" smtClean="0"/>
              <a:t>Randomly selected 15 players for group analysis (240 games, 11,913 turns)</a:t>
            </a:r>
          </a:p>
        </p:txBody>
      </p:sp>
      <p:sp>
        <p:nvSpPr>
          <p:cNvPr id="4" name="Slide Number Placeholder 3"/>
          <p:cNvSpPr>
            <a:spLocks noGrp="1"/>
          </p:cNvSpPr>
          <p:nvPr>
            <p:ph type="sldNum" sz="quarter" idx="12"/>
          </p:nvPr>
        </p:nvSpPr>
        <p:spPr>
          <a:xfrm rot="16200000">
            <a:off x="8227377" y="5885179"/>
            <a:ext cx="1315721" cy="365125"/>
          </a:xfrm>
        </p:spPr>
        <p:txBody>
          <a:bodyPr/>
          <a:lstStyle/>
          <a:p>
            <a:fld id="{F38DF745-7D3F-47F4-83A3-874385CFAA69}" type="slidenum">
              <a:rPr lang="en-US" smtClean="0"/>
              <a:pPr/>
              <a:t>22</a:t>
            </a:fld>
            <a:endParaRPr lang="en-US"/>
          </a:p>
        </p:txBody>
      </p:sp>
    </p:spTree>
    <p:extLst>
      <p:ext uri="{BB962C8B-B14F-4D97-AF65-F5344CB8AC3E}">
        <p14:creationId xmlns:p14="http://schemas.microsoft.com/office/powerpoint/2010/main" val="18965983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6248400" cy="1371600"/>
          </a:xfrm>
        </p:spPr>
        <p:txBody>
          <a:bodyPr>
            <a:normAutofit/>
          </a:bodyPr>
          <a:lstStyle/>
          <a:p>
            <a:r>
              <a:rPr lang="en-US" dirty="0" smtClean="0"/>
              <a:t>Game Outcomes</a:t>
            </a:r>
            <a:endParaRPr lang="en-US" dirty="0"/>
          </a:p>
        </p:txBody>
      </p:sp>
      <p:sp>
        <p:nvSpPr>
          <p:cNvPr id="4" name="Slide Number Placeholder 3"/>
          <p:cNvSpPr>
            <a:spLocks noGrp="1"/>
          </p:cNvSpPr>
          <p:nvPr>
            <p:ph type="sldNum" sz="quarter" idx="12"/>
          </p:nvPr>
        </p:nvSpPr>
        <p:spPr>
          <a:xfrm rot="16200000">
            <a:off x="8227377" y="5885179"/>
            <a:ext cx="1315721" cy="365125"/>
          </a:xfrm>
        </p:spPr>
        <p:txBody>
          <a:bodyPr/>
          <a:lstStyle/>
          <a:p>
            <a:fld id="{F38DF745-7D3F-47F4-83A3-874385CFAA69}" type="slidenum">
              <a:rPr lang="en-US" smtClean="0"/>
              <a:pPr/>
              <a:t>23</a:t>
            </a:fld>
            <a:endParaRPr lang="en-US"/>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459165119"/>
              </p:ext>
            </p:extLst>
          </p:nvPr>
        </p:nvGraphicFramePr>
        <p:xfrm>
          <a:off x="457200" y="1752600"/>
          <a:ext cx="7620000" cy="1854200"/>
        </p:xfrm>
        <a:graphic>
          <a:graphicData uri="http://schemas.openxmlformats.org/drawingml/2006/table">
            <a:tbl>
              <a:tblPr firstRow="1" bandRow="1">
                <a:tableStyleId>{5C22544A-7EE6-4342-B048-85BDC9FD1C3A}</a:tableStyleId>
              </a:tblPr>
              <a:tblGrid>
                <a:gridCol w="2971800"/>
                <a:gridCol w="2362200"/>
                <a:gridCol w="2286000"/>
              </a:tblGrid>
              <a:tr h="370840">
                <a:tc>
                  <a:txBody>
                    <a:bodyPr/>
                    <a:lstStyle/>
                    <a:p>
                      <a:r>
                        <a:rPr lang="en-US" dirty="0" smtClean="0"/>
                        <a:t>Game Outcome</a:t>
                      </a:r>
                      <a:endParaRPr lang="en-US" dirty="0"/>
                    </a:p>
                  </a:txBody>
                  <a:tcPr/>
                </a:tc>
                <a:tc>
                  <a:txBody>
                    <a:bodyPr/>
                    <a:lstStyle/>
                    <a:p>
                      <a:r>
                        <a:rPr lang="en-US" dirty="0" smtClean="0"/>
                        <a:t>Adoption Points</a:t>
                      </a:r>
                      <a:endParaRPr lang="en-US" dirty="0"/>
                    </a:p>
                  </a:txBody>
                  <a:tcPr/>
                </a:tc>
                <a:tc>
                  <a:txBody>
                    <a:bodyPr/>
                    <a:lstStyle/>
                    <a:p>
                      <a:r>
                        <a:rPr lang="en-US" dirty="0" smtClean="0"/>
                        <a:t>Games (n=240)</a:t>
                      </a:r>
                      <a:endParaRPr lang="en-US" dirty="0"/>
                    </a:p>
                  </a:txBody>
                  <a:tcPr/>
                </a:tc>
              </a:tr>
              <a:tr h="370840">
                <a:tc>
                  <a:txBody>
                    <a:bodyPr/>
                    <a:lstStyle/>
                    <a:p>
                      <a:r>
                        <a:rPr lang="en-US" dirty="0" smtClean="0"/>
                        <a:t>Maximally Successful</a:t>
                      </a:r>
                      <a:endParaRPr lang="en-US" dirty="0"/>
                    </a:p>
                  </a:txBody>
                  <a:tcPr/>
                </a:tc>
                <a:tc>
                  <a:txBody>
                    <a:bodyPr/>
                    <a:lstStyle/>
                    <a:p>
                      <a:r>
                        <a:rPr lang="en-US" dirty="0" smtClean="0"/>
                        <a:t>220</a:t>
                      </a:r>
                      <a:endParaRPr lang="en-US" dirty="0"/>
                    </a:p>
                  </a:txBody>
                  <a:tcPr/>
                </a:tc>
                <a:tc>
                  <a:txBody>
                    <a:bodyPr/>
                    <a:lstStyle/>
                    <a:p>
                      <a:r>
                        <a:rPr lang="en-US" dirty="0" smtClean="0"/>
                        <a:t>12</a:t>
                      </a:r>
                      <a:endParaRPr lang="en-US" dirty="0"/>
                    </a:p>
                  </a:txBody>
                  <a:tcPr/>
                </a:tc>
              </a:tr>
              <a:tr h="370840">
                <a:tc>
                  <a:txBody>
                    <a:bodyPr/>
                    <a:lstStyle/>
                    <a:p>
                      <a:r>
                        <a:rPr lang="en-US" dirty="0" smtClean="0"/>
                        <a:t>Highly Successful</a:t>
                      </a:r>
                      <a:endParaRPr lang="en-US" dirty="0"/>
                    </a:p>
                  </a:txBody>
                  <a:tcPr/>
                </a:tc>
                <a:tc>
                  <a:txBody>
                    <a:bodyPr/>
                    <a:lstStyle/>
                    <a:p>
                      <a:r>
                        <a:rPr lang="en-US" dirty="0" smtClean="0"/>
                        <a:t>166 – 219</a:t>
                      </a:r>
                      <a:endParaRPr lang="en-US" dirty="0"/>
                    </a:p>
                  </a:txBody>
                  <a:tcPr/>
                </a:tc>
                <a:tc>
                  <a:txBody>
                    <a:bodyPr/>
                    <a:lstStyle/>
                    <a:p>
                      <a:r>
                        <a:rPr lang="en-US" dirty="0" smtClean="0"/>
                        <a:t>71</a:t>
                      </a:r>
                      <a:endParaRPr lang="en-US" dirty="0"/>
                    </a:p>
                  </a:txBody>
                  <a:tcPr/>
                </a:tc>
              </a:tr>
              <a:tr h="370840">
                <a:tc>
                  <a:txBody>
                    <a:bodyPr/>
                    <a:lstStyle/>
                    <a:p>
                      <a:r>
                        <a:rPr lang="en-US" dirty="0" smtClean="0"/>
                        <a:t>Moderately Successful</a:t>
                      </a:r>
                      <a:endParaRPr lang="en-US" dirty="0"/>
                    </a:p>
                  </a:txBody>
                  <a:tcPr/>
                </a:tc>
                <a:tc>
                  <a:txBody>
                    <a:bodyPr/>
                    <a:lstStyle/>
                    <a:p>
                      <a:r>
                        <a:rPr lang="en-US" dirty="0" smtClean="0"/>
                        <a:t>146 – 165</a:t>
                      </a:r>
                      <a:endParaRPr lang="en-US" dirty="0"/>
                    </a:p>
                  </a:txBody>
                  <a:tcPr/>
                </a:tc>
                <a:tc>
                  <a:txBody>
                    <a:bodyPr/>
                    <a:lstStyle/>
                    <a:p>
                      <a:r>
                        <a:rPr lang="en-US" dirty="0" smtClean="0"/>
                        <a:t>81</a:t>
                      </a:r>
                      <a:endParaRPr lang="en-US" dirty="0"/>
                    </a:p>
                  </a:txBody>
                  <a:tcPr/>
                </a:tc>
              </a:tr>
              <a:tr h="370840">
                <a:tc>
                  <a:txBody>
                    <a:bodyPr/>
                    <a:lstStyle/>
                    <a:p>
                      <a:r>
                        <a:rPr lang="en-US" dirty="0" smtClean="0"/>
                        <a:t>Unsuccessful</a:t>
                      </a:r>
                      <a:endParaRPr lang="en-US" dirty="0"/>
                    </a:p>
                  </a:txBody>
                  <a:tcPr/>
                </a:tc>
                <a:tc>
                  <a:txBody>
                    <a:bodyPr/>
                    <a:lstStyle/>
                    <a:p>
                      <a:r>
                        <a:rPr lang="en-US" dirty="0" smtClean="0"/>
                        <a:t>0 - 145</a:t>
                      </a:r>
                      <a:endParaRPr lang="en-US" dirty="0"/>
                    </a:p>
                  </a:txBody>
                  <a:tcPr/>
                </a:tc>
                <a:tc>
                  <a:txBody>
                    <a:bodyPr/>
                    <a:lstStyle/>
                    <a:p>
                      <a:r>
                        <a:rPr lang="en-US" dirty="0" smtClean="0"/>
                        <a:t>76</a:t>
                      </a:r>
                      <a:endParaRPr lang="en-US" dirty="0"/>
                    </a:p>
                  </a:txBody>
                  <a:tcPr/>
                </a:tc>
              </a:tr>
            </a:tbl>
          </a:graphicData>
        </a:graphic>
      </p:graphicFrame>
    </p:spTree>
    <p:extLst>
      <p:ext uri="{BB962C8B-B14F-4D97-AF65-F5344CB8AC3E}">
        <p14:creationId xmlns:p14="http://schemas.microsoft.com/office/powerpoint/2010/main" val="277985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6248400" cy="1371600"/>
          </a:xfrm>
        </p:spPr>
        <p:txBody>
          <a:bodyPr>
            <a:normAutofit/>
          </a:bodyPr>
          <a:lstStyle/>
          <a:p>
            <a:r>
              <a:rPr lang="en-US" dirty="0" smtClean="0"/>
              <a:t>Game Outcomes</a:t>
            </a:r>
            <a:endParaRPr lang="en-US" dirty="0"/>
          </a:p>
        </p:txBody>
      </p:sp>
      <p:sp>
        <p:nvSpPr>
          <p:cNvPr id="4" name="Slide Number Placeholder 3"/>
          <p:cNvSpPr>
            <a:spLocks noGrp="1"/>
          </p:cNvSpPr>
          <p:nvPr>
            <p:ph type="sldNum" sz="quarter" idx="12"/>
          </p:nvPr>
        </p:nvSpPr>
        <p:spPr>
          <a:xfrm rot="16200000">
            <a:off x="8227377" y="5885179"/>
            <a:ext cx="1315721" cy="365125"/>
          </a:xfrm>
        </p:spPr>
        <p:txBody>
          <a:bodyPr/>
          <a:lstStyle/>
          <a:p>
            <a:fld id="{F38DF745-7D3F-47F4-83A3-874385CFAA69}" type="slidenum">
              <a:rPr lang="en-US" smtClean="0"/>
              <a:pPr/>
              <a:t>24</a:t>
            </a:fld>
            <a:endParaRPr lang="en-US"/>
          </a:p>
        </p:txBody>
      </p:sp>
      <p:sp>
        <p:nvSpPr>
          <p:cNvPr id="3" name="Content Placeholder 2"/>
          <p:cNvSpPr>
            <a:spLocks noGrp="1"/>
          </p:cNvSpPr>
          <p:nvPr>
            <p:ph idx="1"/>
          </p:nvPr>
        </p:nvSpPr>
        <p:spPr/>
        <p:txBody>
          <a:bodyPr/>
          <a:lstStyle/>
          <a:p>
            <a:endParaRPr lang="en-US" dirty="0"/>
          </a:p>
        </p:txBody>
      </p:sp>
      <p:graphicFrame>
        <p:nvGraphicFramePr>
          <p:cNvPr id="7" name="Chart 6"/>
          <p:cNvGraphicFramePr>
            <a:graphicFrameLocks/>
          </p:cNvGraphicFramePr>
          <p:nvPr>
            <p:extLst>
              <p:ext uri="{D42A27DB-BD31-4B8C-83A1-F6EECF244321}">
                <p14:modId xmlns:p14="http://schemas.microsoft.com/office/powerpoint/2010/main" val="1908546240"/>
              </p:ext>
            </p:extLst>
          </p:nvPr>
        </p:nvGraphicFramePr>
        <p:xfrm>
          <a:off x="1295400" y="2209800"/>
          <a:ext cx="6096000" cy="3657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834097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6248400" cy="1371600"/>
          </a:xfrm>
        </p:spPr>
        <p:txBody>
          <a:bodyPr>
            <a:normAutofit/>
          </a:bodyPr>
          <a:lstStyle/>
          <a:p>
            <a:r>
              <a:rPr lang="en-US" dirty="0" smtClean="0"/>
              <a:t>Game Outcomes</a:t>
            </a:r>
            <a:endParaRPr lang="en-US" dirty="0"/>
          </a:p>
        </p:txBody>
      </p:sp>
      <p:sp>
        <p:nvSpPr>
          <p:cNvPr id="4" name="Slide Number Placeholder 3"/>
          <p:cNvSpPr>
            <a:spLocks noGrp="1"/>
          </p:cNvSpPr>
          <p:nvPr>
            <p:ph type="sldNum" sz="quarter" idx="12"/>
          </p:nvPr>
        </p:nvSpPr>
        <p:spPr>
          <a:xfrm rot="16200000">
            <a:off x="8227377" y="5885179"/>
            <a:ext cx="1315721" cy="365125"/>
          </a:xfrm>
        </p:spPr>
        <p:txBody>
          <a:bodyPr/>
          <a:lstStyle/>
          <a:p>
            <a:fld id="{F38DF745-7D3F-47F4-83A3-874385CFAA69}" type="slidenum">
              <a:rPr lang="en-US" smtClean="0"/>
              <a:pPr/>
              <a:t>25</a:t>
            </a:fld>
            <a:endParaRPr lang="en-US"/>
          </a:p>
        </p:txBody>
      </p:sp>
      <p:sp>
        <p:nvSpPr>
          <p:cNvPr id="3" name="Content Placeholder 2"/>
          <p:cNvSpPr>
            <a:spLocks noGrp="1"/>
          </p:cNvSpPr>
          <p:nvPr>
            <p:ph idx="1"/>
          </p:nvPr>
        </p:nvSpPr>
        <p:spPr/>
        <p:txBody>
          <a:bodyPr/>
          <a:lstStyle/>
          <a:p>
            <a:endParaRPr lang="en-US" dirty="0"/>
          </a:p>
        </p:txBody>
      </p:sp>
      <p:graphicFrame>
        <p:nvGraphicFramePr>
          <p:cNvPr id="6" name="Chart 5"/>
          <p:cNvGraphicFramePr>
            <a:graphicFrameLocks/>
          </p:cNvGraphicFramePr>
          <p:nvPr>
            <p:extLst>
              <p:ext uri="{D42A27DB-BD31-4B8C-83A1-F6EECF244321}">
                <p14:modId xmlns:p14="http://schemas.microsoft.com/office/powerpoint/2010/main" val="4195290598"/>
              </p:ext>
            </p:extLst>
          </p:nvPr>
        </p:nvGraphicFramePr>
        <p:xfrm>
          <a:off x="1219200" y="2209800"/>
          <a:ext cx="5867400" cy="35204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9615037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6248400" cy="1371600"/>
          </a:xfrm>
        </p:spPr>
        <p:txBody>
          <a:bodyPr>
            <a:normAutofit/>
          </a:bodyPr>
          <a:lstStyle/>
          <a:p>
            <a:r>
              <a:rPr lang="en-US" dirty="0" smtClean="0"/>
              <a:t>Game Outcomes</a:t>
            </a:r>
            <a:endParaRPr lang="en-US" dirty="0"/>
          </a:p>
        </p:txBody>
      </p:sp>
      <p:sp>
        <p:nvSpPr>
          <p:cNvPr id="4" name="Slide Number Placeholder 3"/>
          <p:cNvSpPr>
            <a:spLocks noGrp="1"/>
          </p:cNvSpPr>
          <p:nvPr>
            <p:ph type="sldNum" sz="quarter" idx="12"/>
          </p:nvPr>
        </p:nvSpPr>
        <p:spPr>
          <a:xfrm rot="16200000">
            <a:off x="8227377" y="5885179"/>
            <a:ext cx="1315721" cy="365125"/>
          </a:xfrm>
        </p:spPr>
        <p:txBody>
          <a:bodyPr/>
          <a:lstStyle/>
          <a:p>
            <a:fld id="{F38DF745-7D3F-47F4-83A3-874385CFAA69}" type="slidenum">
              <a:rPr lang="en-US" smtClean="0"/>
              <a:pPr/>
              <a:t>26</a:t>
            </a:fld>
            <a:endParaRPr lang="en-US"/>
          </a:p>
        </p:txBody>
      </p:sp>
      <p:sp>
        <p:nvSpPr>
          <p:cNvPr id="3" name="Content Placeholder 2"/>
          <p:cNvSpPr>
            <a:spLocks noGrp="1"/>
          </p:cNvSpPr>
          <p:nvPr>
            <p:ph idx="1"/>
          </p:nvPr>
        </p:nvSpPr>
        <p:spPr/>
        <p:txBody>
          <a:bodyPr/>
          <a:lstStyle/>
          <a:p>
            <a:endParaRPr lang="en-US" dirty="0"/>
          </a:p>
        </p:txBody>
      </p:sp>
      <p:graphicFrame>
        <p:nvGraphicFramePr>
          <p:cNvPr id="6" name="Chart 5"/>
          <p:cNvGraphicFramePr>
            <a:graphicFrameLocks/>
          </p:cNvGraphicFramePr>
          <p:nvPr>
            <p:extLst>
              <p:ext uri="{D42A27DB-BD31-4B8C-83A1-F6EECF244321}">
                <p14:modId xmlns:p14="http://schemas.microsoft.com/office/powerpoint/2010/main" val="346960985"/>
              </p:ext>
            </p:extLst>
          </p:nvPr>
        </p:nvGraphicFramePr>
        <p:xfrm>
          <a:off x="1219200" y="2057400"/>
          <a:ext cx="6019800" cy="361188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653906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6248400" cy="1371600"/>
          </a:xfrm>
        </p:spPr>
        <p:txBody>
          <a:bodyPr>
            <a:normAutofit/>
          </a:bodyPr>
          <a:lstStyle/>
          <a:p>
            <a:r>
              <a:rPr lang="en-US" dirty="0" smtClean="0"/>
              <a:t>Example Query</a:t>
            </a:r>
            <a:endParaRPr lang="en-US" dirty="0"/>
          </a:p>
        </p:txBody>
      </p:sp>
      <p:sp>
        <p:nvSpPr>
          <p:cNvPr id="4" name="Slide Number Placeholder 3"/>
          <p:cNvSpPr>
            <a:spLocks noGrp="1"/>
          </p:cNvSpPr>
          <p:nvPr>
            <p:ph type="sldNum" sz="quarter" idx="12"/>
          </p:nvPr>
        </p:nvSpPr>
        <p:spPr>
          <a:xfrm rot="16200000">
            <a:off x="8227377" y="5885179"/>
            <a:ext cx="1315721" cy="365125"/>
          </a:xfrm>
        </p:spPr>
        <p:txBody>
          <a:bodyPr/>
          <a:lstStyle/>
          <a:p>
            <a:fld id="{F38DF745-7D3F-47F4-83A3-874385CFAA69}" type="slidenum">
              <a:rPr lang="en-US" smtClean="0"/>
              <a:pPr/>
              <a:t>27</a:t>
            </a:fld>
            <a:endParaRPr lang="en-US"/>
          </a:p>
        </p:txBody>
      </p:sp>
      <p:sp>
        <p:nvSpPr>
          <p:cNvPr id="3" name="Content Placeholder 2"/>
          <p:cNvSpPr>
            <a:spLocks noGrp="1"/>
          </p:cNvSpPr>
          <p:nvPr>
            <p:ph idx="1"/>
          </p:nvPr>
        </p:nvSpPr>
        <p:spPr>
          <a:xfrm>
            <a:off x="457200" y="1752600"/>
            <a:ext cx="7620000" cy="4495799"/>
          </a:xfrm>
        </p:spPr>
        <p:txBody>
          <a:bodyPr/>
          <a:lstStyle/>
          <a:p>
            <a:r>
              <a:rPr lang="en-US" u="sng" dirty="0"/>
              <a:t>Query Result </a:t>
            </a:r>
            <a:endParaRPr lang="en-US" u="sng" dirty="0" smtClean="0"/>
          </a:p>
          <a:p>
            <a:r>
              <a:rPr lang="en-US" sz="1800" b="0" dirty="0" smtClean="0"/>
              <a:t>WHILE </a:t>
            </a:r>
            <a:r>
              <a:rPr lang="en-US" sz="1800" b="0" dirty="0"/>
              <a:t>the FIRST Joint Temporal Event is true (Phrase 1):</a:t>
            </a:r>
          </a:p>
          <a:p>
            <a:r>
              <a:rPr lang="en-US" sz="1800" dirty="0" smtClean="0"/>
              <a:t>Turn</a:t>
            </a:r>
            <a:r>
              <a:rPr lang="en-US" sz="1800" b="0" dirty="0" smtClean="0"/>
              <a:t> is in state </a:t>
            </a:r>
            <a:r>
              <a:rPr lang="en-US" sz="1800" b="0" i="1" dirty="0" smtClean="0"/>
              <a:t>starting or continuing</a:t>
            </a:r>
            <a:r>
              <a:rPr lang="en-US" sz="1800" b="0" dirty="0" smtClean="0"/>
              <a:t>, value &lt;= </a:t>
            </a:r>
            <a:r>
              <a:rPr lang="en-US" sz="1800" b="0" i="1" dirty="0" smtClean="0"/>
              <a:t>15</a:t>
            </a:r>
            <a:endParaRPr lang="en-US" sz="1800" i="1" dirty="0" smtClean="0"/>
          </a:p>
          <a:p>
            <a:r>
              <a:rPr lang="en-US" sz="1800" dirty="0" smtClean="0"/>
              <a:t>Target Earlier Adopter</a:t>
            </a:r>
            <a:r>
              <a:rPr lang="en-US" sz="1800" b="0" dirty="0"/>
              <a:t> is in state </a:t>
            </a:r>
            <a:r>
              <a:rPr lang="en-US" sz="1800" b="0" i="1" dirty="0"/>
              <a:t>starting or continuing</a:t>
            </a:r>
            <a:r>
              <a:rPr lang="en-US" sz="1800" b="0" dirty="0"/>
              <a:t>, value </a:t>
            </a:r>
            <a:r>
              <a:rPr lang="en-US" sz="1800" b="0" i="1" dirty="0"/>
              <a:t>= </a:t>
            </a:r>
            <a:r>
              <a:rPr lang="en-US" sz="1800" b="0" i="1" dirty="0" smtClean="0"/>
              <a:t>True</a:t>
            </a:r>
            <a:r>
              <a:rPr lang="en-US" sz="1800" b="0" dirty="0"/>
              <a:t> </a:t>
            </a:r>
          </a:p>
          <a:p>
            <a:pPr marL="285750" lvl="0" indent="-285750">
              <a:buFont typeface="Arial" panose="020B0604020202020204" pitchFamily="34" charset="0"/>
              <a:buChar char="•"/>
            </a:pPr>
            <a:endParaRPr lang="en-US" sz="1800" b="0" dirty="0" smtClean="0"/>
          </a:p>
          <a:p>
            <a:pPr marL="285750" lvl="0" indent="-285750">
              <a:buFont typeface="Arial" panose="020B0604020202020204" pitchFamily="34" charset="0"/>
              <a:buChar char="•"/>
            </a:pPr>
            <a:r>
              <a:rPr lang="en-US" sz="1800" b="0" dirty="0" smtClean="0"/>
              <a:t>Average conditional probability is 0.12112 and </a:t>
            </a:r>
            <a:r>
              <a:rPr lang="en-US" sz="1800" b="0" i="1" dirty="0" smtClean="0"/>
              <a:t>SD</a:t>
            </a:r>
            <a:r>
              <a:rPr lang="en-US" sz="1800" b="0" dirty="0" smtClean="0"/>
              <a:t> is 0.04778</a:t>
            </a:r>
          </a:p>
          <a:p>
            <a:pPr marL="285750" lvl="0" indent="-285750">
              <a:buFont typeface="Arial" panose="020B0604020202020204" pitchFamily="34" charset="0"/>
              <a:buChar char="•"/>
            </a:pPr>
            <a:r>
              <a:rPr lang="en-US" sz="1800" b="0" dirty="0" smtClean="0"/>
              <a:t>Total </a:t>
            </a:r>
            <a:r>
              <a:rPr lang="en-US" sz="1800" b="0" i="1" dirty="0" smtClean="0"/>
              <a:t>frequency</a:t>
            </a:r>
            <a:r>
              <a:rPr lang="en-US" sz="1800" b="0" dirty="0" smtClean="0"/>
              <a:t> of JTEs = 2312 </a:t>
            </a:r>
            <a:r>
              <a:rPr lang="en-US" sz="1800" b="0" dirty="0"/>
              <a:t>o</a:t>
            </a:r>
            <a:r>
              <a:rPr lang="en-US" sz="1800" b="0" dirty="0" smtClean="0"/>
              <a:t>ut of 19304</a:t>
            </a:r>
          </a:p>
          <a:p>
            <a:pPr marL="285750" lvl="0" indent="-285750">
              <a:buFont typeface="Arial" panose="020B0604020202020204" pitchFamily="34" charset="0"/>
              <a:buChar char="•"/>
            </a:pPr>
            <a:r>
              <a:rPr lang="en-US" sz="1800" b="0" i="1" dirty="0" smtClean="0"/>
              <a:t>Overall</a:t>
            </a:r>
            <a:r>
              <a:rPr lang="en-US" sz="1800" b="0" dirty="0" smtClean="0"/>
              <a:t> proportion of JTEs = 0.11977</a:t>
            </a:r>
            <a:endParaRPr lang="en-US" sz="1800" b="0" i="1" dirty="0" smtClean="0"/>
          </a:p>
          <a:p>
            <a:endParaRPr lang="en-US" dirty="0"/>
          </a:p>
        </p:txBody>
      </p:sp>
    </p:spTree>
    <p:extLst>
      <p:ext uri="{BB962C8B-B14F-4D97-AF65-F5344CB8AC3E}">
        <p14:creationId xmlns:p14="http://schemas.microsoft.com/office/powerpoint/2010/main" val="85156153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6248400" cy="1371600"/>
          </a:xfrm>
        </p:spPr>
        <p:txBody>
          <a:bodyPr>
            <a:normAutofit/>
          </a:bodyPr>
          <a:lstStyle/>
          <a:p>
            <a:r>
              <a:rPr lang="en-US" dirty="0" smtClean="0"/>
              <a:t>Group Results</a:t>
            </a:r>
            <a:endParaRPr lang="en-US" dirty="0"/>
          </a:p>
        </p:txBody>
      </p:sp>
      <p:sp>
        <p:nvSpPr>
          <p:cNvPr id="4" name="Slide Number Placeholder 3"/>
          <p:cNvSpPr>
            <a:spLocks noGrp="1"/>
          </p:cNvSpPr>
          <p:nvPr>
            <p:ph type="sldNum" sz="quarter" idx="12"/>
          </p:nvPr>
        </p:nvSpPr>
        <p:spPr>
          <a:xfrm rot="16200000">
            <a:off x="8227377" y="5885179"/>
            <a:ext cx="1315721" cy="365125"/>
          </a:xfrm>
        </p:spPr>
        <p:txBody>
          <a:bodyPr/>
          <a:lstStyle/>
          <a:p>
            <a:fld id="{F38DF745-7D3F-47F4-83A3-874385CFAA69}" type="slidenum">
              <a:rPr lang="en-US" smtClean="0"/>
              <a:pPr/>
              <a:t>28</a:t>
            </a:fld>
            <a:endParaRPr lang="en-US"/>
          </a:p>
        </p:txBody>
      </p:sp>
      <p:sp>
        <p:nvSpPr>
          <p:cNvPr id="3" name="Content Placeholder 2"/>
          <p:cNvSpPr>
            <a:spLocks noGrp="1"/>
          </p:cNvSpPr>
          <p:nvPr>
            <p:ph idx="1"/>
          </p:nvPr>
        </p:nvSpPr>
        <p:spPr>
          <a:xfrm>
            <a:off x="457200" y="1752600"/>
            <a:ext cx="7620000" cy="4495799"/>
          </a:xfrm>
        </p:spPr>
        <p:txBody>
          <a:bodyPr/>
          <a:lstStyle/>
          <a:p>
            <a:r>
              <a:rPr lang="en-US" dirty="0"/>
              <a:t>Strategy 1: Target earlier adopters and opinion leaders early in the game to work toward critical mass.</a:t>
            </a:r>
          </a:p>
        </p:txBody>
      </p:sp>
      <p:graphicFrame>
        <p:nvGraphicFramePr>
          <p:cNvPr id="5" name="Table 4"/>
          <p:cNvGraphicFramePr>
            <a:graphicFrameLocks noGrp="1"/>
          </p:cNvGraphicFramePr>
          <p:nvPr>
            <p:extLst>
              <p:ext uri="{D42A27DB-BD31-4B8C-83A1-F6EECF244321}">
                <p14:modId xmlns:p14="http://schemas.microsoft.com/office/powerpoint/2010/main" val="2989149982"/>
              </p:ext>
            </p:extLst>
          </p:nvPr>
        </p:nvGraphicFramePr>
        <p:xfrm>
          <a:off x="1066801" y="2971800"/>
          <a:ext cx="6248400" cy="1981200"/>
        </p:xfrm>
        <a:graphic>
          <a:graphicData uri="http://schemas.openxmlformats.org/drawingml/2006/table">
            <a:tbl>
              <a:tblPr>
                <a:tableStyleId>{5C22544A-7EE6-4342-B048-85BDC9FD1C3A}</a:tableStyleId>
              </a:tblPr>
              <a:tblGrid>
                <a:gridCol w="1290404"/>
                <a:gridCol w="2513560"/>
                <a:gridCol w="2444436"/>
              </a:tblGrid>
              <a:tr h="381000">
                <a:tc>
                  <a:txBody>
                    <a:bodyPr/>
                    <a:lstStyle/>
                    <a:p>
                      <a:pPr algn="l" fontAlgn="b"/>
                      <a:endParaRPr lang="en-US" sz="2300" b="0" i="0" u="none" strike="noStrike" dirty="0">
                        <a:solidFill>
                          <a:srgbClr val="000000"/>
                        </a:solidFill>
                        <a:effectLst/>
                        <a:latin typeface="Calibri"/>
                      </a:endParaRPr>
                    </a:p>
                  </a:txBody>
                  <a:tcPr marL="0" marR="0" marT="0" marB="0" anchor="b"/>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n-US" sz="2300" b="1" u="none" strike="noStrike" dirty="0" smtClean="0">
                          <a:effectLst/>
                        </a:rPr>
                        <a:t>Earlier Adopters</a:t>
                      </a:r>
                      <a:endParaRPr lang="en-US" sz="2300" b="1" i="0" u="none" strike="noStrike" dirty="0" smtClean="0">
                        <a:solidFill>
                          <a:srgbClr val="000000"/>
                        </a:solidFill>
                        <a:effectLst/>
                        <a:latin typeface="Calibri"/>
                      </a:endParaRPr>
                    </a:p>
                  </a:txBody>
                  <a:tcPr marL="0" marR="0" marT="0" marB="0" anchor="b"/>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n-US" sz="2300" b="1" u="none" strike="noStrike" kern="1200" dirty="0" smtClean="0">
                          <a:solidFill>
                            <a:schemeClr val="dk1"/>
                          </a:solidFill>
                          <a:effectLst/>
                          <a:latin typeface="+mn-lt"/>
                          <a:ea typeface="+mn-ea"/>
                          <a:cs typeface="+mn-cs"/>
                        </a:rPr>
                        <a:t>Opinion Leaders</a:t>
                      </a:r>
                    </a:p>
                  </a:txBody>
                  <a:tcPr marL="0" marR="0" marT="0" marB="0" anchor="b"/>
                </a:tc>
              </a:tr>
              <a:tr h="400050">
                <a:tc>
                  <a:txBody>
                    <a:bodyPr/>
                    <a:lstStyle/>
                    <a:p>
                      <a:pPr algn="r" fontAlgn="b"/>
                      <a:r>
                        <a:rPr lang="en-US" sz="2300" b="1" u="none" strike="noStrike" kern="1200" dirty="0" smtClean="0">
                          <a:solidFill>
                            <a:schemeClr val="dk1"/>
                          </a:solidFill>
                          <a:effectLst/>
                          <a:latin typeface="+mn-lt"/>
                          <a:ea typeface="+mn-ea"/>
                          <a:cs typeface="+mn-cs"/>
                        </a:rPr>
                        <a:t>All</a:t>
                      </a:r>
                      <a:endParaRPr lang="en-US" sz="2300" b="1" u="none" strike="noStrike" kern="1200" dirty="0">
                        <a:solidFill>
                          <a:schemeClr val="dk1"/>
                        </a:solidFill>
                        <a:effectLst/>
                        <a:latin typeface="+mn-lt"/>
                        <a:ea typeface="+mn-ea"/>
                        <a:cs typeface="+mn-cs"/>
                      </a:endParaRPr>
                    </a:p>
                  </a:txBody>
                  <a:tcPr marL="0" marR="0" marT="0" marB="0" anchor="b"/>
                </a:tc>
                <a:tc>
                  <a:txBody>
                    <a:bodyPr/>
                    <a:lstStyle/>
                    <a:p>
                      <a:pPr algn="r" fontAlgn="b"/>
                      <a:r>
                        <a:rPr lang="en-US" sz="2300" u="none" strike="noStrike">
                          <a:effectLst/>
                        </a:rPr>
                        <a:t>0.12112</a:t>
                      </a:r>
                      <a:endParaRPr lang="en-US" sz="2300" b="0" i="0" u="none" strike="noStrike">
                        <a:solidFill>
                          <a:srgbClr val="000000"/>
                        </a:solidFill>
                        <a:effectLst/>
                        <a:latin typeface="Calibri"/>
                      </a:endParaRPr>
                    </a:p>
                  </a:txBody>
                  <a:tcPr marL="0" marR="0" marT="0" marB="0" anchor="b"/>
                </a:tc>
                <a:tc>
                  <a:txBody>
                    <a:bodyPr/>
                    <a:lstStyle/>
                    <a:p>
                      <a:pPr algn="r" fontAlgn="b"/>
                      <a:r>
                        <a:rPr lang="en-US" sz="2300" u="none" strike="noStrike" kern="1200" dirty="0" smtClean="0">
                          <a:solidFill>
                            <a:schemeClr val="dk1"/>
                          </a:solidFill>
                          <a:effectLst/>
                          <a:latin typeface="+mn-lt"/>
                          <a:ea typeface="+mn-ea"/>
                          <a:cs typeface="+mn-cs"/>
                        </a:rPr>
                        <a:t>0.09245</a:t>
                      </a:r>
                      <a:endParaRPr lang="en-US" sz="2300" u="none" strike="noStrike" kern="1200" dirty="0">
                        <a:solidFill>
                          <a:schemeClr val="dk1"/>
                        </a:solidFill>
                        <a:effectLst/>
                        <a:latin typeface="+mn-lt"/>
                        <a:ea typeface="+mn-ea"/>
                        <a:cs typeface="+mn-cs"/>
                      </a:endParaRPr>
                    </a:p>
                  </a:txBody>
                  <a:tcPr marL="0" marR="0" marT="0" marB="0" anchor="b"/>
                </a:tc>
              </a:tr>
              <a:tr h="400050">
                <a:tc>
                  <a:txBody>
                    <a:bodyPr/>
                    <a:lstStyle/>
                    <a:p>
                      <a:pPr algn="r" fontAlgn="b"/>
                      <a:r>
                        <a:rPr lang="en-US" sz="2300" b="1" u="none" strike="noStrike" dirty="0" smtClean="0">
                          <a:effectLst/>
                        </a:rPr>
                        <a:t>High</a:t>
                      </a:r>
                      <a:endParaRPr lang="en-US" sz="2300" b="1" i="0" u="none" strike="noStrike" dirty="0">
                        <a:solidFill>
                          <a:srgbClr val="000000"/>
                        </a:solidFill>
                        <a:effectLst/>
                        <a:latin typeface="Calibri"/>
                      </a:endParaRPr>
                    </a:p>
                  </a:txBody>
                  <a:tcPr marL="0" marR="0" marT="0" marB="0" anchor="b"/>
                </a:tc>
                <a:tc>
                  <a:txBody>
                    <a:bodyPr/>
                    <a:lstStyle/>
                    <a:p>
                      <a:pPr algn="r" fontAlgn="b"/>
                      <a:r>
                        <a:rPr lang="en-US" sz="2300" u="none" strike="noStrike" dirty="0">
                          <a:effectLst/>
                        </a:rPr>
                        <a:t>0.07598</a:t>
                      </a:r>
                      <a:endParaRPr lang="en-US" sz="2300" b="0" i="0" u="none" strike="noStrike" dirty="0">
                        <a:solidFill>
                          <a:srgbClr val="000000"/>
                        </a:solidFill>
                        <a:effectLst/>
                        <a:latin typeface="Calibri"/>
                      </a:endParaRPr>
                    </a:p>
                  </a:txBody>
                  <a:tcPr marL="0" marR="0" marT="0" marB="0" anchor="b"/>
                </a:tc>
                <a:tc>
                  <a:txBody>
                    <a:bodyPr/>
                    <a:lstStyle/>
                    <a:p>
                      <a:pPr algn="r" fontAlgn="b"/>
                      <a:r>
                        <a:rPr lang="en-US" sz="2300" u="none" strike="noStrike" kern="1200" dirty="0" smtClean="0">
                          <a:solidFill>
                            <a:schemeClr val="dk1"/>
                          </a:solidFill>
                          <a:effectLst/>
                          <a:latin typeface="+mn-lt"/>
                          <a:ea typeface="+mn-ea"/>
                          <a:cs typeface="+mn-cs"/>
                        </a:rPr>
                        <a:t>0.05569</a:t>
                      </a:r>
                      <a:endParaRPr lang="en-US" sz="2300" u="none" strike="noStrike" kern="1200" dirty="0">
                        <a:solidFill>
                          <a:schemeClr val="dk1"/>
                        </a:solidFill>
                        <a:effectLst/>
                        <a:latin typeface="+mn-lt"/>
                        <a:ea typeface="+mn-ea"/>
                        <a:cs typeface="+mn-cs"/>
                      </a:endParaRPr>
                    </a:p>
                  </a:txBody>
                  <a:tcPr marL="0" marR="0" marT="0" marB="0" anchor="b"/>
                </a:tc>
              </a:tr>
              <a:tr h="400050">
                <a:tc>
                  <a:txBody>
                    <a:bodyPr/>
                    <a:lstStyle/>
                    <a:p>
                      <a:pPr algn="r" fontAlgn="b"/>
                      <a:r>
                        <a:rPr lang="en-US" sz="2300" b="1" u="none" strike="noStrike" dirty="0" smtClean="0">
                          <a:effectLst/>
                        </a:rPr>
                        <a:t>Low</a:t>
                      </a:r>
                      <a:endParaRPr lang="en-US" sz="2300" b="1" i="0" u="none" strike="noStrike" dirty="0">
                        <a:solidFill>
                          <a:srgbClr val="000000"/>
                        </a:solidFill>
                        <a:effectLst/>
                        <a:latin typeface="Calibri"/>
                      </a:endParaRPr>
                    </a:p>
                  </a:txBody>
                  <a:tcPr marL="0" marR="0" marT="0" marB="0" anchor="b"/>
                </a:tc>
                <a:tc>
                  <a:txBody>
                    <a:bodyPr/>
                    <a:lstStyle/>
                    <a:p>
                      <a:pPr algn="r" fontAlgn="b"/>
                      <a:r>
                        <a:rPr lang="en-US" sz="2300" u="none" strike="noStrike">
                          <a:effectLst/>
                        </a:rPr>
                        <a:t>0.01641</a:t>
                      </a:r>
                      <a:endParaRPr lang="en-US" sz="2300" b="0" i="0" u="none" strike="noStrike">
                        <a:solidFill>
                          <a:srgbClr val="000000"/>
                        </a:solidFill>
                        <a:effectLst/>
                        <a:latin typeface="Calibri"/>
                      </a:endParaRPr>
                    </a:p>
                  </a:txBody>
                  <a:tcPr marL="0" marR="0" marT="0" marB="0" anchor="b"/>
                </a:tc>
                <a:tc>
                  <a:txBody>
                    <a:bodyPr/>
                    <a:lstStyle/>
                    <a:p>
                      <a:pPr algn="r" fontAlgn="b"/>
                      <a:r>
                        <a:rPr lang="en-US" sz="2300" u="none" strike="noStrike" kern="1200" dirty="0" smtClean="0">
                          <a:solidFill>
                            <a:schemeClr val="dk1"/>
                          </a:solidFill>
                          <a:effectLst/>
                          <a:latin typeface="+mn-lt"/>
                          <a:ea typeface="+mn-ea"/>
                          <a:cs typeface="+mn-cs"/>
                        </a:rPr>
                        <a:t>0.01195</a:t>
                      </a:r>
                      <a:endParaRPr lang="en-US" sz="2300" u="none" strike="noStrike" kern="1200" dirty="0">
                        <a:solidFill>
                          <a:schemeClr val="dk1"/>
                        </a:solidFill>
                        <a:effectLst/>
                        <a:latin typeface="+mn-lt"/>
                        <a:ea typeface="+mn-ea"/>
                        <a:cs typeface="+mn-cs"/>
                      </a:endParaRPr>
                    </a:p>
                  </a:txBody>
                  <a:tcPr marL="0" marR="0" marT="0" marB="0" anchor="b"/>
                </a:tc>
              </a:tr>
              <a:tr h="400050">
                <a:tc>
                  <a:txBody>
                    <a:bodyPr/>
                    <a:lstStyle/>
                    <a:p>
                      <a:pPr algn="r" fontAlgn="b"/>
                      <a:r>
                        <a:rPr lang="en-US" sz="2300" b="1" u="none" strike="noStrike" kern="1200" dirty="0" smtClean="0">
                          <a:solidFill>
                            <a:schemeClr val="dk1"/>
                          </a:solidFill>
                          <a:effectLst/>
                          <a:latin typeface="+mn-lt"/>
                          <a:ea typeface="+mn-ea"/>
                          <a:cs typeface="+mn-cs"/>
                        </a:rPr>
                        <a:t>Ratio</a:t>
                      </a:r>
                      <a:endParaRPr lang="en-US" sz="2300" b="1" u="none" strike="noStrike" kern="1200" dirty="0">
                        <a:solidFill>
                          <a:schemeClr val="dk1"/>
                        </a:solidFill>
                        <a:effectLst/>
                        <a:latin typeface="+mn-lt"/>
                        <a:ea typeface="+mn-ea"/>
                        <a:cs typeface="+mn-cs"/>
                      </a:endParaRPr>
                    </a:p>
                  </a:txBody>
                  <a:tcPr marL="0" marR="0" marT="0" marB="0" anchor="b"/>
                </a:tc>
                <a:tc>
                  <a:txBody>
                    <a:bodyPr/>
                    <a:lstStyle/>
                    <a:p>
                      <a:pPr algn="r" fontAlgn="b"/>
                      <a:r>
                        <a:rPr lang="en-US" sz="2300" u="none" strike="noStrike" dirty="0">
                          <a:effectLst/>
                        </a:rPr>
                        <a:t>4.63</a:t>
                      </a:r>
                      <a:endParaRPr lang="en-US" sz="2300" b="0" i="0" u="none" strike="noStrike" dirty="0">
                        <a:solidFill>
                          <a:srgbClr val="000000"/>
                        </a:solidFill>
                        <a:effectLst/>
                        <a:latin typeface="Calibri"/>
                      </a:endParaRPr>
                    </a:p>
                  </a:txBody>
                  <a:tcPr marL="0" marR="0" marT="0" marB="0" anchor="b"/>
                </a:tc>
                <a:tc>
                  <a:txBody>
                    <a:bodyPr/>
                    <a:lstStyle/>
                    <a:p>
                      <a:pPr algn="r" fontAlgn="b"/>
                      <a:r>
                        <a:rPr lang="en-US" sz="2300" u="none" strike="noStrike" kern="1200" dirty="0" smtClean="0">
                          <a:solidFill>
                            <a:schemeClr val="dk1"/>
                          </a:solidFill>
                          <a:effectLst/>
                          <a:latin typeface="+mn-lt"/>
                          <a:ea typeface="+mn-ea"/>
                          <a:cs typeface="+mn-cs"/>
                        </a:rPr>
                        <a:t>4.66</a:t>
                      </a:r>
                      <a:endParaRPr lang="en-US" sz="2300" u="none" strike="noStrike" kern="1200" dirty="0">
                        <a:solidFill>
                          <a:schemeClr val="dk1"/>
                        </a:solidFill>
                        <a:effectLst/>
                        <a:latin typeface="+mn-lt"/>
                        <a:ea typeface="+mn-ea"/>
                        <a:cs typeface="+mn-cs"/>
                      </a:endParaRPr>
                    </a:p>
                  </a:txBody>
                  <a:tcPr marL="0" marR="0" marT="0" marB="0" anchor="b"/>
                </a:tc>
              </a:tr>
            </a:tbl>
          </a:graphicData>
        </a:graphic>
      </p:graphicFrame>
    </p:spTree>
    <p:extLst>
      <p:ext uri="{BB962C8B-B14F-4D97-AF65-F5344CB8AC3E}">
        <p14:creationId xmlns:p14="http://schemas.microsoft.com/office/powerpoint/2010/main" val="21209761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6248400" cy="1371600"/>
          </a:xfrm>
        </p:spPr>
        <p:txBody>
          <a:bodyPr>
            <a:normAutofit/>
          </a:bodyPr>
          <a:lstStyle/>
          <a:p>
            <a:r>
              <a:rPr lang="en-US" dirty="0" smtClean="0"/>
              <a:t>Group Results</a:t>
            </a:r>
            <a:endParaRPr lang="en-US" dirty="0"/>
          </a:p>
        </p:txBody>
      </p:sp>
      <p:sp>
        <p:nvSpPr>
          <p:cNvPr id="4" name="Slide Number Placeholder 3"/>
          <p:cNvSpPr>
            <a:spLocks noGrp="1"/>
          </p:cNvSpPr>
          <p:nvPr>
            <p:ph type="sldNum" sz="quarter" idx="12"/>
          </p:nvPr>
        </p:nvSpPr>
        <p:spPr>
          <a:xfrm rot="16200000">
            <a:off x="8227377" y="5885179"/>
            <a:ext cx="1315721" cy="365125"/>
          </a:xfrm>
        </p:spPr>
        <p:txBody>
          <a:bodyPr/>
          <a:lstStyle/>
          <a:p>
            <a:fld id="{F38DF745-7D3F-47F4-83A3-874385CFAA69}" type="slidenum">
              <a:rPr lang="en-US" smtClean="0"/>
              <a:pPr/>
              <a:t>29</a:t>
            </a:fld>
            <a:endParaRPr lang="en-US"/>
          </a:p>
        </p:txBody>
      </p:sp>
      <p:sp>
        <p:nvSpPr>
          <p:cNvPr id="3" name="Content Placeholder 2"/>
          <p:cNvSpPr>
            <a:spLocks noGrp="1"/>
          </p:cNvSpPr>
          <p:nvPr>
            <p:ph idx="1"/>
          </p:nvPr>
        </p:nvSpPr>
        <p:spPr>
          <a:xfrm>
            <a:off x="457200" y="1752600"/>
            <a:ext cx="7620000" cy="4495799"/>
          </a:xfrm>
        </p:spPr>
        <p:txBody>
          <a:bodyPr/>
          <a:lstStyle/>
          <a:p>
            <a:r>
              <a:rPr lang="en-US" dirty="0"/>
              <a:t>Strategy </a:t>
            </a:r>
            <a:r>
              <a:rPr lang="en-US" dirty="0" smtClean="0"/>
              <a:t>2</a:t>
            </a:r>
            <a:r>
              <a:rPr lang="en-US" dirty="0"/>
              <a:t>: Use </a:t>
            </a:r>
            <a:r>
              <a:rPr lang="en-US" i="1" dirty="0"/>
              <a:t>Personal Information </a:t>
            </a:r>
            <a:r>
              <a:rPr lang="en-US" dirty="0"/>
              <a:t>and </a:t>
            </a:r>
            <a:r>
              <a:rPr lang="en-US" i="1" dirty="0"/>
              <a:t>Talk To </a:t>
            </a:r>
            <a:r>
              <a:rPr lang="en-US" dirty="0"/>
              <a:t>activities </a:t>
            </a:r>
            <a:r>
              <a:rPr lang="en-US" dirty="0" smtClean="0"/>
              <a:t>to establish </a:t>
            </a:r>
            <a:r>
              <a:rPr lang="en-US" dirty="0"/>
              <a:t>empathy and rapport in order to understand a client’s needs, sociocultural values and beliefs, and previous exposure to related </a:t>
            </a:r>
            <a:r>
              <a:rPr lang="en-US" dirty="0" smtClean="0"/>
              <a:t>ideas.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135988981"/>
              </p:ext>
            </p:extLst>
          </p:nvPr>
        </p:nvGraphicFramePr>
        <p:xfrm>
          <a:off x="1066801" y="3429000"/>
          <a:ext cx="6248400" cy="1981200"/>
        </p:xfrm>
        <a:graphic>
          <a:graphicData uri="http://schemas.openxmlformats.org/drawingml/2006/table">
            <a:tbl>
              <a:tblPr>
                <a:tableStyleId>{5C22544A-7EE6-4342-B048-85BDC9FD1C3A}</a:tableStyleId>
              </a:tblPr>
              <a:tblGrid>
                <a:gridCol w="1290404"/>
                <a:gridCol w="2513560"/>
                <a:gridCol w="2444436"/>
              </a:tblGrid>
              <a:tr h="381000">
                <a:tc>
                  <a:txBody>
                    <a:bodyPr/>
                    <a:lstStyle/>
                    <a:p>
                      <a:pPr algn="l" fontAlgn="b"/>
                      <a:endParaRPr lang="en-US" sz="2300" b="0" i="0" u="none" strike="noStrike" dirty="0">
                        <a:solidFill>
                          <a:srgbClr val="000000"/>
                        </a:solidFill>
                        <a:effectLst/>
                        <a:latin typeface="Calibri"/>
                      </a:endParaRPr>
                    </a:p>
                  </a:txBody>
                  <a:tcPr marL="0" marR="0" marT="0" marB="0" anchor="b"/>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n-US" sz="2300" b="1" u="none" strike="noStrike" dirty="0" smtClean="0">
                          <a:effectLst/>
                        </a:rPr>
                        <a:t>Talk To</a:t>
                      </a:r>
                      <a:endParaRPr lang="en-US" sz="2300" b="1" i="0" u="none" strike="noStrike" dirty="0" smtClean="0">
                        <a:solidFill>
                          <a:srgbClr val="000000"/>
                        </a:solidFill>
                        <a:effectLst/>
                        <a:latin typeface="Calibri"/>
                      </a:endParaRPr>
                    </a:p>
                  </a:txBody>
                  <a:tcPr marL="0" marR="0" marT="0" marB="0" anchor="b"/>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n-US" sz="2300" b="1" u="none" strike="noStrike" kern="1200" dirty="0" smtClean="0">
                          <a:solidFill>
                            <a:schemeClr val="dk1"/>
                          </a:solidFill>
                          <a:effectLst/>
                          <a:latin typeface="+mn-lt"/>
                          <a:ea typeface="+mn-ea"/>
                          <a:cs typeface="+mn-cs"/>
                        </a:rPr>
                        <a:t>High Rank</a:t>
                      </a:r>
                    </a:p>
                  </a:txBody>
                  <a:tcPr marL="0" marR="0" marT="0" marB="0" anchor="b"/>
                </a:tc>
              </a:tr>
              <a:tr h="400050">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n-US" sz="2300" b="1" u="none" strike="noStrike" kern="1200" dirty="0" smtClean="0">
                          <a:solidFill>
                            <a:schemeClr val="dk1"/>
                          </a:solidFill>
                          <a:effectLst/>
                          <a:latin typeface="+mn-lt"/>
                          <a:ea typeface="+mn-ea"/>
                          <a:cs typeface="+mn-cs"/>
                        </a:rPr>
                        <a:t>All</a:t>
                      </a:r>
                    </a:p>
                  </a:txBody>
                  <a:tcPr marL="0" marR="0" marT="0" marB="0" anchor="b"/>
                </a:tc>
                <a:tc>
                  <a:txBody>
                    <a:bodyPr/>
                    <a:lstStyle/>
                    <a:p>
                      <a:pPr algn="r" fontAlgn="b"/>
                      <a:r>
                        <a:rPr lang="en-US" sz="2300" u="none" strike="noStrike" dirty="0" smtClean="0">
                          <a:effectLst/>
                        </a:rPr>
                        <a:t>0.42881</a:t>
                      </a:r>
                      <a:endParaRPr lang="en-US" sz="2300" b="0" i="0" u="none" strike="noStrike" dirty="0">
                        <a:solidFill>
                          <a:srgbClr val="000000"/>
                        </a:solidFill>
                        <a:effectLst/>
                        <a:latin typeface="Calibri"/>
                      </a:endParaRPr>
                    </a:p>
                  </a:txBody>
                  <a:tcPr marL="0" marR="0" marT="0" marB="0" anchor="b"/>
                </a:tc>
                <a:tc>
                  <a:txBody>
                    <a:bodyPr/>
                    <a:lstStyle/>
                    <a:p>
                      <a:pPr algn="r" fontAlgn="b"/>
                      <a:r>
                        <a:rPr lang="en-US" sz="2300" u="none" strike="noStrike" kern="1200" dirty="0" smtClean="0">
                          <a:solidFill>
                            <a:schemeClr val="dk1"/>
                          </a:solidFill>
                          <a:effectLst/>
                          <a:latin typeface="+mn-lt"/>
                          <a:ea typeface="+mn-ea"/>
                          <a:cs typeface="+mn-cs"/>
                        </a:rPr>
                        <a:t>0.17012</a:t>
                      </a:r>
                      <a:endParaRPr lang="en-US" sz="2300" u="none" strike="noStrike" kern="1200" dirty="0">
                        <a:solidFill>
                          <a:schemeClr val="dk1"/>
                        </a:solidFill>
                        <a:effectLst/>
                        <a:latin typeface="+mn-lt"/>
                        <a:ea typeface="+mn-ea"/>
                        <a:cs typeface="+mn-cs"/>
                      </a:endParaRPr>
                    </a:p>
                  </a:txBody>
                  <a:tcPr marL="0" marR="0" marT="0" marB="0" anchor="b"/>
                </a:tc>
              </a:tr>
              <a:tr h="400050">
                <a:tc>
                  <a:txBody>
                    <a:bodyPr/>
                    <a:lstStyle/>
                    <a:p>
                      <a:pPr algn="r" fontAlgn="b"/>
                      <a:r>
                        <a:rPr lang="en-US" sz="2300" b="1" u="none" strike="noStrike" dirty="0" smtClean="0">
                          <a:effectLst/>
                        </a:rPr>
                        <a:t>High</a:t>
                      </a:r>
                      <a:endParaRPr lang="en-US" sz="2300" b="1" i="0" u="none" strike="noStrike" dirty="0">
                        <a:solidFill>
                          <a:srgbClr val="000000"/>
                        </a:solidFill>
                        <a:effectLst/>
                        <a:latin typeface="Calibri"/>
                      </a:endParaRPr>
                    </a:p>
                  </a:txBody>
                  <a:tcPr marL="0" marR="0" marT="0" marB="0" anchor="b"/>
                </a:tc>
                <a:tc>
                  <a:txBody>
                    <a:bodyPr/>
                    <a:lstStyle/>
                    <a:p>
                      <a:pPr algn="r" fontAlgn="b"/>
                      <a:r>
                        <a:rPr lang="en-US" sz="2300" u="none" strike="noStrike" dirty="0" smtClean="0">
                          <a:effectLst/>
                        </a:rPr>
                        <a:t>0.07762</a:t>
                      </a:r>
                      <a:endParaRPr lang="en-US" sz="2300" b="0" i="0" u="none" strike="noStrike" dirty="0">
                        <a:solidFill>
                          <a:srgbClr val="000000"/>
                        </a:solidFill>
                        <a:effectLst/>
                        <a:latin typeface="Calibri"/>
                      </a:endParaRPr>
                    </a:p>
                  </a:txBody>
                  <a:tcPr marL="0" marR="0" marT="0" marB="0" anchor="b"/>
                </a:tc>
                <a:tc>
                  <a:txBody>
                    <a:bodyPr/>
                    <a:lstStyle/>
                    <a:p>
                      <a:pPr algn="r" fontAlgn="b"/>
                      <a:endParaRPr lang="en-US" sz="2300" u="none" strike="noStrike" kern="1200" dirty="0">
                        <a:solidFill>
                          <a:schemeClr val="dk1"/>
                        </a:solidFill>
                        <a:effectLst/>
                        <a:latin typeface="+mn-lt"/>
                        <a:ea typeface="+mn-ea"/>
                        <a:cs typeface="+mn-cs"/>
                      </a:endParaRPr>
                    </a:p>
                  </a:txBody>
                  <a:tcPr marL="0" marR="0" marT="0" marB="0" anchor="b"/>
                </a:tc>
              </a:tr>
              <a:tr h="400050">
                <a:tc>
                  <a:txBody>
                    <a:bodyPr/>
                    <a:lstStyle/>
                    <a:p>
                      <a:pPr algn="r" fontAlgn="b"/>
                      <a:r>
                        <a:rPr lang="en-US" sz="2300" b="1" u="none" strike="noStrike" dirty="0" smtClean="0">
                          <a:effectLst/>
                        </a:rPr>
                        <a:t>Low</a:t>
                      </a:r>
                      <a:endParaRPr lang="en-US" sz="2300" b="1" i="0" u="none" strike="noStrike" dirty="0">
                        <a:solidFill>
                          <a:srgbClr val="000000"/>
                        </a:solidFill>
                        <a:effectLst/>
                        <a:latin typeface="Calibri"/>
                      </a:endParaRPr>
                    </a:p>
                  </a:txBody>
                  <a:tcPr marL="0" marR="0" marT="0" marB="0" anchor="b"/>
                </a:tc>
                <a:tc>
                  <a:txBody>
                    <a:bodyPr/>
                    <a:lstStyle/>
                    <a:p>
                      <a:pPr algn="r" fontAlgn="b"/>
                      <a:r>
                        <a:rPr lang="en-US" sz="2300" u="none" strike="noStrike" dirty="0" smtClean="0">
                          <a:effectLst/>
                        </a:rPr>
                        <a:t>0.19132</a:t>
                      </a:r>
                      <a:endParaRPr lang="en-US" sz="2300" b="0" i="0" u="none" strike="noStrike" dirty="0">
                        <a:solidFill>
                          <a:srgbClr val="000000"/>
                        </a:solidFill>
                        <a:effectLst/>
                        <a:latin typeface="Calibri"/>
                      </a:endParaRPr>
                    </a:p>
                  </a:txBody>
                  <a:tcPr marL="0" marR="0" marT="0" marB="0" anchor="b"/>
                </a:tc>
                <a:tc>
                  <a:txBody>
                    <a:bodyPr/>
                    <a:lstStyle/>
                    <a:p>
                      <a:pPr algn="r" fontAlgn="b"/>
                      <a:endParaRPr lang="en-US" sz="2300" u="none" strike="noStrike" kern="1200" dirty="0">
                        <a:solidFill>
                          <a:schemeClr val="dk1"/>
                        </a:solidFill>
                        <a:effectLst/>
                        <a:latin typeface="+mn-lt"/>
                        <a:ea typeface="+mn-ea"/>
                        <a:cs typeface="+mn-cs"/>
                      </a:endParaRPr>
                    </a:p>
                  </a:txBody>
                  <a:tcPr marL="0" marR="0" marT="0" marB="0" anchor="b"/>
                </a:tc>
              </a:tr>
              <a:tr h="400050">
                <a:tc>
                  <a:txBody>
                    <a:bodyPr/>
                    <a:lstStyle/>
                    <a:p>
                      <a:pPr algn="r" fontAlgn="b"/>
                      <a:r>
                        <a:rPr lang="en-US" sz="2300" b="1" u="none" strike="noStrike" kern="1200" dirty="0" smtClean="0">
                          <a:solidFill>
                            <a:schemeClr val="dk1"/>
                          </a:solidFill>
                          <a:effectLst/>
                          <a:latin typeface="+mn-lt"/>
                          <a:ea typeface="+mn-ea"/>
                          <a:cs typeface="+mn-cs"/>
                        </a:rPr>
                        <a:t>Ratio</a:t>
                      </a:r>
                      <a:endParaRPr lang="en-US" sz="2300" b="1" u="none" strike="noStrike" kern="1200" dirty="0">
                        <a:solidFill>
                          <a:schemeClr val="dk1"/>
                        </a:solidFill>
                        <a:effectLst/>
                        <a:latin typeface="+mn-lt"/>
                        <a:ea typeface="+mn-ea"/>
                        <a:cs typeface="+mn-cs"/>
                      </a:endParaRPr>
                    </a:p>
                  </a:txBody>
                  <a:tcPr marL="0" marR="0" marT="0" marB="0" anchor="b"/>
                </a:tc>
                <a:tc>
                  <a:txBody>
                    <a:bodyPr/>
                    <a:lstStyle/>
                    <a:p>
                      <a:pPr algn="r" fontAlgn="b"/>
                      <a:r>
                        <a:rPr lang="en-US" sz="2300" u="none" strike="noStrike" dirty="0" smtClean="0">
                          <a:effectLst/>
                        </a:rPr>
                        <a:t>0.41</a:t>
                      </a:r>
                      <a:endParaRPr lang="en-US" sz="2300" b="0" i="0" u="none" strike="noStrike" dirty="0">
                        <a:solidFill>
                          <a:srgbClr val="000000"/>
                        </a:solidFill>
                        <a:effectLst/>
                        <a:latin typeface="Calibri"/>
                      </a:endParaRPr>
                    </a:p>
                  </a:txBody>
                  <a:tcPr marL="0" marR="0" marT="0" marB="0" anchor="b"/>
                </a:tc>
                <a:tc>
                  <a:txBody>
                    <a:bodyPr/>
                    <a:lstStyle/>
                    <a:p>
                      <a:pPr algn="r" fontAlgn="b"/>
                      <a:endParaRPr lang="en-US" sz="2300" u="none" strike="noStrike" kern="1200" dirty="0">
                        <a:solidFill>
                          <a:schemeClr val="dk1"/>
                        </a:solidFill>
                        <a:effectLst/>
                        <a:latin typeface="+mn-lt"/>
                        <a:ea typeface="+mn-ea"/>
                        <a:cs typeface="+mn-cs"/>
                      </a:endParaRPr>
                    </a:p>
                  </a:txBody>
                  <a:tcPr marL="0" marR="0" marT="0" marB="0" anchor="b"/>
                </a:tc>
              </a:tr>
            </a:tbl>
          </a:graphicData>
        </a:graphic>
      </p:graphicFrame>
    </p:spTree>
    <p:extLst>
      <p:ext uri="{BB962C8B-B14F-4D97-AF65-F5344CB8AC3E}">
        <p14:creationId xmlns:p14="http://schemas.microsoft.com/office/powerpoint/2010/main" val="10419228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Compare these findings</a:t>
            </a:r>
            <a:endParaRPr lang="en-US" dirty="0"/>
          </a:p>
        </p:txBody>
      </p:sp>
      <p:sp>
        <p:nvSpPr>
          <p:cNvPr id="3" name="Content Placeholder 2"/>
          <p:cNvSpPr>
            <a:spLocks noGrp="1"/>
          </p:cNvSpPr>
          <p:nvPr>
            <p:ph idx="1"/>
          </p:nvPr>
        </p:nvSpPr>
        <p:spPr/>
        <p:txBody>
          <a:bodyPr>
            <a:normAutofit fontScale="25000" lnSpcReduction="20000"/>
          </a:bodyPr>
          <a:lstStyle/>
          <a:p>
            <a:endParaRPr lang="en-US" b="0" dirty="0"/>
          </a:p>
          <a:p>
            <a:r>
              <a:rPr lang="en-US" b="0" dirty="0" smtClean="0"/>
              <a:t> </a:t>
            </a:r>
          </a:p>
          <a:p>
            <a:pPr lvl="1"/>
            <a:r>
              <a:rPr lang="en-US" sz="9600" b="1" dirty="0" smtClean="0"/>
              <a:t>Analysis of Patterns in Time</a:t>
            </a:r>
            <a:r>
              <a:rPr lang="en-US" sz="9600" dirty="0" smtClean="0"/>
              <a:t> (APT)</a:t>
            </a:r>
            <a:r>
              <a:rPr lang="en-US" sz="9600" b="0" dirty="0" smtClean="0"/>
              <a:t>: Students in elementary schools are about 13 times more likely to be off-task during non-interactive classroom instruction, when compared with their engagement during interactive instruction.</a:t>
            </a:r>
          </a:p>
          <a:p>
            <a:pPr marL="800100" lvl="1" indent="-342900">
              <a:buFont typeface="Arial"/>
              <a:buChar char="•"/>
            </a:pPr>
            <a:endParaRPr lang="en-US" sz="9600" b="0" dirty="0"/>
          </a:p>
          <a:p>
            <a:pPr lvl="1"/>
            <a:r>
              <a:rPr lang="en-US" sz="9600" b="1" dirty="0" smtClean="0"/>
              <a:t>Linear </a:t>
            </a:r>
            <a:r>
              <a:rPr lang="en-US" sz="9600" b="1" dirty="0"/>
              <a:t>Models Approach </a:t>
            </a:r>
            <a:r>
              <a:rPr lang="en-US" sz="9600" b="0" dirty="0"/>
              <a:t>(LMA): The amount of interactive classroom </a:t>
            </a:r>
            <a:r>
              <a:rPr lang="en-US" sz="9600" b="0" dirty="0" smtClean="0"/>
              <a:t>instruction predicts </a:t>
            </a:r>
            <a:r>
              <a:rPr lang="en-US" sz="9600" b="0" dirty="0"/>
              <a:t>32 % of the variance in student task engagement, leaving 68 % </a:t>
            </a:r>
            <a:r>
              <a:rPr lang="en-US" sz="9600" b="0" dirty="0" smtClean="0"/>
              <a:t>of the </a:t>
            </a:r>
            <a:r>
              <a:rPr lang="en-US" sz="9600" b="0" dirty="0"/>
              <a:t>variance unexplained</a:t>
            </a:r>
            <a:r>
              <a:rPr lang="en-US" sz="8000" b="0" dirty="0" smtClean="0"/>
              <a:t>.</a:t>
            </a:r>
          </a:p>
          <a:p>
            <a:endParaRPr lang="en-US" sz="7400" b="0" dirty="0"/>
          </a:p>
          <a:p>
            <a:r>
              <a:rPr lang="en-US" sz="9600" dirty="0">
                <a:solidFill>
                  <a:srgbClr val="FF0000"/>
                </a:solidFill>
              </a:rPr>
              <a:t>These results are based on the </a:t>
            </a:r>
            <a:r>
              <a:rPr lang="en-US" sz="9600" i="1" dirty="0">
                <a:solidFill>
                  <a:srgbClr val="FF0000"/>
                </a:solidFill>
              </a:rPr>
              <a:t>same</a:t>
            </a:r>
            <a:r>
              <a:rPr lang="en-US" sz="9600" dirty="0">
                <a:solidFill>
                  <a:srgbClr val="FF0000"/>
                </a:solidFill>
              </a:rPr>
              <a:t> </a:t>
            </a:r>
            <a:r>
              <a:rPr lang="en-US" sz="9600" dirty="0" smtClean="0">
                <a:solidFill>
                  <a:srgbClr val="FF0000"/>
                </a:solidFill>
              </a:rPr>
              <a:t>classroom </a:t>
            </a:r>
            <a:r>
              <a:rPr lang="en-US" sz="9600" dirty="0">
                <a:solidFill>
                  <a:srgbClr val="FF0000"/>
                </a:solidFill>
              </a:rPr>
              <a:t>observation data</a:t>
            </a:r>
            <a:r>
              <a:rPr lang="en-US" sz="9600" dirty="0"/>
              <a:t> </a:t>
            </a:r>
            <a:r>
              <a:rPr lang="en-US" sz="9600" b="0" dirty="0"/>
              <a:t>(see Frick</a:t>
            </a:r>
            <a:r>
              <a:rPr lang="en-US" sz="9600" b="0" dirty="0" smtClean="0"/>
              <a:t>,1990)</a:t>
            </a:r>
            <a:r>
              <a:rPr lang="en-US" sz="9600" b="0" dirty="0"/>
              <a:t>. </a:t>
            </a:r>
            <a:endParaRPr lang="en-US" sz="9600" dirty="0"/>
          </a:p>
        </p:txBody>
      </p:sp>
      <p:sp>
        <p:nvSpPr>
          <p:cNvPr id="4" name="Slide Number Placeholder 3"/>
          <p:cNvSpPr>
            <a:spLocks noGrp="1"/>
          </p:cNvSpPr>
          <p:nvPr>
            <p:ph type="sldNum" sz="quarter" idx="12"/>
          </p:nvPr>
        </p:nvSpPr>
        <p:spPr/>
        <p:txBody>
          <a:bodyPr/>
          <a:lstStyle/>
          <a:p>
            <a:fld id="{F38DF745-7D3F-47F4-83A3-874385CFAA69}" type="slidenum">
              <a:rPr lang="en-US" smtClean="0"/>
              <a:pPr/>
              <a:t>3</a:t>
            </a:fld>
            <a:endParaRPr lang="en-US"/>
          </a:p>
        </p:txBody>
      </p:sp>
    </p:spTree>
    <p:extLst>
      <p:ext uri="{BB962C8B-B14F-4D97-AF65-F5344CB8AC3E}">
        <p14:creationId xmlns:p14="http://schemas.microsoft.com/office/powerpoint/2010/main" val="332127958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6248400" cy="1371600"/>
          </a:xfrm>
        </p:spPr>
        <p:txBody>
          <a:bodyPr>
            <a:normAutofit/>
          </a:bodyPr>
          <a:lstStyle/>
          <a:p>
            <a:r>
              <a:rPr lang="en-US" dirty="0" smtClean="0"/>
              <a:t>Group Results</a:t>
            </a:r>
            <a:endParaRPr lang="en-US" dirty="0"/>
          </a:p>
        </p:txBody>
      </p:sp>
      <p:sp>
        <p:nvSpPr>
          <p:cNvPr id="4" name="Slide Number Placeholder 3"/>
          <p:cNvSpPr>
            <a:spLocks noGrp="1"/>
          </p:cNvSpPr>
          <p:nvPr>
            <p:ph type="sldNum" sz="quarter" idx="12"/>
          </p:nvPr>
        </p:nvSpPr>
        <p:spPr>
          <a:xfrm rot="16200000">
            <a:off x="8227377" y="5885179"/>
            <a:ext cx="1315721" cy="365125"/>
          </a:xfrm>
        </p:spPr>
        <p:txBody>
          <a:bodyPr/>
          <a:lstStyle/>
          <a:p>
            <a:fld id="{F38DF745-7D3F-47F4-83A3-874385CFAA69}" type="slidenum">
              <a:rPr lang="en-US" smtClean="0"/>
              <a:pPr/>
              <a:t>30</a:t>
            </a:fld>
            <a:endParaRPr lang="en-US"/>
          </a:p>
        </p:txBody>
      </p:sp>
      <p:sp>
        <p:nvSpPr>
          <p:cNvPr id="3" name="Content Placeholder 2"/>
          <p:cNvSpPr>
            <a:spLocks noGrp="1"/>
          </p:cNvSpPr>
          <p:nvPr>
            <p:ph idx="1"/>
          </p:nvPr>
        </p:nvSpPr>
        <p:spPr>
          <a:xfrm>
            <a:off x="457200" y="1752600"/>
            <a:ext cx="7620000" cy="4495799"/>
          </a:xfrm>
        </p:spPr>
        <p:txBody>
          <a:bodyPr/>
          <a:lstStyle/>
          <a:p>
            <a:r>
              <a:rPr lang="en-US" dirty="0"/>
              <a:t>Strategy 6: Use the </a:t>
            </a:r>
            <a:r>
              <a:rPr lang="en-US" i="1" dirty="0"/>
              <a:t>Site Visit </a:t>
            </a:r>
            <a:r>
              <a:rPr lang="en-US" dirty="0"/>
              <a:t>activity </a:t>
            </a:r>
            <a:r>
              <a:rPr lang="en-US" dirty="0" smtClean="0"/>
              <a:t>to allow the visitors to </a:t>
            </a:r>
            <a:r>
              <a:rPr lang="en-US" dirty="0"/>
              <a:t>see the innovation in </a:t>
            </a:r>
            <a:r>
              <a:rPr lang="en-US" dirty="0" smtClean="0"/>
              <a:t>use, providing </a:t>
            </a:r>
            <a:r>
              <a:rPr lang="en-US" dirty="0"/>
              <a:t>how-to knowledge and </a:t>
            </a:r>
            <a:r>
              <a:rPr lang="en-US" dirty="0" smtClean="0"/>
              <a:t>reducing </a:t>
            </a:r>
            <a:r>
              <a:rPr lang="en-US" dirty="0"/>
              <a:t>uncertainty about the consequences </a:t>
            </a:r>
            <a:r>
              <a:rPr lang="en-US" dirty="0" smtClean="0"/>
              <a:t>of adoption.</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730586018"/>
              </p:ext>
            </p:extLst>
          </p:nvPr>
        </p:nvGraphicFramePr>
        <p:xfrm>
          <a:off x="1066801" y="3429000"/>
          <a:ext cx="6248400" cy="1981200"/>
        </p:xfrm>
        <a:graphic>
          <a:graphicData uri="http://schemas.openxmlformats.org/drawingml/2006/table">
            <a:tbl>
              <a:tblPr>
                <a:tableStyleId>{5C22544A-7EE6-4342-B048-85BDC9FD1C3A}</a:tableStyleId>
              </a:tblPr>
              <a:tblGrid>
                <a:gridCol w="1290404"/>
                <a:gridCol w="2513560"/>
                <a:gridCol w="2444436"/>
              </a:tblGrid>
              <a:tr h="381000">
                <a:tc>
                  <a:txBody>
                    <a:bodyPr/>
                    <a:lstStyle/>
                    <a:p>
                      <a:pPr algn="l" fontAlgn="b"/>
                      <a:endParaRPr lang="en-US" sz="2300" b="0" i="0" u="none" strike="noStrike" dirty="0">
                        <a:solidFill>
                          <a:srgbClr val="000000"/>
                        </a:solidFill>
                        <a:effectLst/>
                        <a:latin typeface="Calibri"/>
                      </a:endParaRPr>
                    </a:p>
                  </a:txBody>
                  <a:tcPr marL="0" marR="0" marT="0" marB="0" anchor="b"/>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n-US" sz="2300" b="1" u="none" strike="noStrike" dirty="0" smtClean="0">
                          <a:effectLst/>
                        </a:rPr>
                        <a:t>Site Visit</a:t>
                      </a:r>
                      <a:endParaRPr lang="en-US" sz="2300" b="1" i="0" u="none" strike="noStrike" dirty="0" smtClean="0">
                        <a:solidFill>
                          <a:srgbClr val="000000"/>
                        </a:solidFill>
                        <a:effectLst/>
                        <a:latin typeface="Calibri"/>
                      </a:endParaRPr>
                    </a:p>
                  </a:txBody>
                  <a:tcPr marL="0" marR="0" marT="0" marB="0" anchor="b"/>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n-US" sz="2300" b="1" u="none" strike="noStrike" kern="1200" dirty="0" smtClean="0">
                          <a:solidFill>
                            <a:schemeClr val="dk1"/>
                          </a:solidFill>
                          <a:effectLst/>
                          <a:latin typeface="+mn-lt"/>
                          <a:ea typeface="+mn-ea"/>
                          <a:cs typeface="+mn-cs"/>
                        </a:rPr>
                        <a:t>High Rank</a:t>
                      </a:r>
                    </a:p>
                  </a:txBody>
                  <a:tcPr marL="0" marR="0" marT="0" marB="0" anchor="b"/>
                </a:tc>
              </a:tr>
              <a:tr h="400050">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n-US" sz="2300" b="1" u="none" strike="noStrike" kern="1200" dirty="0" smtClean="0">
                          <a:solidFill>
                            <a:schemeClr val="dk1"/>
                          </a:solidFill>
                          <a:effectLst/>
                          <a:latin typeface="+mn-lt"/>
                          <a:ea typeface="+mn-ea"/>
                          <a:cs typeface="+mn-cs"/>
                        </a:rPr>
                        <a:t>All</a:t>
                      </a:r>
                    </a:p>
                  </a:txBody>
                  <a:tcPr marL="0" marR="0" marT="0" marB="0" anchor="b"/>
                </a:tc>
                <a:tc>
                  <a:txBody>
                    <a:bodyPr/>
                    <a:lstStyle/>
                    <a:p>
                      <a:pPr algn="r" fontAlgn="b"/>
                      <a:r>
                        <a:rPr lang="en-US" sz="2300" u="none" strike="noStrike" dirty="0" smtClean="0">
                          <a:effectLst/>
                        </a:rPr>
                        <a:t>0.04615</a:t>
                      </a:r>
                      <a:endParaRPr lang="en-US" sz="2300" b="0" i="0" u="none" strike="noStrike" dirty="0">
                        <a:solidFill>
                          <a:srgbClr val="000000"/>
                        </a:solidFill>
                        <a:effectLst/>
                        <a:latin typeface="Calibri"/>
                      </a:endParaRPr>
                    </a:p>
                  </a:txBody>
                  <a:tcPr marL="0" marR="0" marT="0" marB="0" anchor="b"/>
                </a:tc>
                <a:tc>
                  <a:txBody>
                    <a:bodyPr/>
                    <a:lstStyle/>
                    <a:p>
                      <a:pPr algn="r" fontAlgn="b"/>
                      <a:r>
                        <a:rPr lang="en-US" sz="2300" u="none" strike="noStrike" kern="1200" dirty="0" smtClean="0">
                          <a:solidFill>
                            <a:schemeClr val="dk1"/>
                          </a:solidFill>
                          <a:effectLst/>
                          <a:latin typeface="+mn-lt"/>
                          <a:ea typeface="+mn-ea"/>
                          <a:cs typeface="+mn-cs"/>
                        </a:rPr>
                        <a:t>0.05822</a:t>
                      </a:r>
                      <a:endParaRPr lang="en-US" sz="2300" u="none" strike="noStrike" kern="1200" dirty="0">
                        <a:solidFill>
                          <a:schemeClr val="dk1"/>
                        </a:solidFill>
                        <a:effectLst/>
                        <a:latin typeface="+mn-lt"/>
                        <a:ea typeface="+mn-ea"/>
                        <a:cs typeface="+mn-cs"/>
                      </a:endParaRPr>
                    </a:p>
                  </a:txBody>
                  <a:tcPr marL="0" marR="0" marT="0" marB="0" anchor="b"/>
                </a:tc>
              </a:tr>
              <a:tr h="400050">
                <a:tc>
                  <a:txBody>
                    <a:bodyPr/>
                    <a:lstStyle/>
                    <a:p>
                      <a:pPr algn="r" fontAlgn="b"/>
                      <a:r>
                        <a:rPr lang="en-US" sz="2300" b="1" u="none" strike="noStrike" dirty="0" smtClean="0">
                          <a:effectLst/>
                        </a:rPr>
                        <a:t>High</a:t>
                      </a:r>
                      <a:endParaRPr lang="en-US" sz="2300" b="1" i="0" u="none" strike="noStrike" dirty="0">
                        <a:solidFill>
                          <a:srgbClr val="000000"/>
                        </a:solidFill>
                        <a:effectLst/>
                        <a:latin typeface="Calibri"/>
                      </a:endParaRPr>
                    </a:p>
                  </a:txBody>
                  <a:tcPr marL="0" marR="0" marT="0" marB="0" anchor="b"/>
                </a:tc>
                <a:tc>
                  <a:txBody>
                    <a:bodyPr/>
                    <a:lstStyle/>
                    <a:p>
                      <a:pPr algn="r" fontAlgn="b"/>
                      <a:r>
                        <a:rPr lang="en-US" sz="2300" u="none" strike="noStrike" dirty="0" smtClean="0">
                          <a:effectLst/>
                        </a:rPr>
                        <a:t>0.00487</a:t>
                      </a:r>
                      <a:endParaRPr lang="en-US" sz="2300" b="0" i="0" u="none" strike="noStrike" dirty="0">
                        <a:solidFill>
                          <a:srgbClr val="000000"/>
                        </a:solidFill>
                        <a:effectLst/>
                        <a:latin typeface="Calibri"/>
                      </a:endParaRPr>
                    </a:p>
                  </a:txBody>
                  <a:tcPr marL="0" marR="0" marT="0" marB="0" anchor="b"/>
                </a:tc>
                <a:tc>
                  <a:txBody>
                    <a:bodyPr/>
                    <a:lstStyle/>
                    <a:p>
                      <a:pPr algn="r" fontAlgn="b"/>
                      <a:endParaRPr lang="en-US" sz="2300" u="none" strike="noStrike" kern="1200" dirty="0">
                        <a:solidFill>
                          <a:schemeClr val="dk1"/>
                        </a:solidFill>
                        <a:effectLst/>
                        <a:latin typeface="+mn-lt"/>
                        <a:ea typeface="+mn-ea"/>
                        <a:cs typeface="+mn-cs"/>
                      </a:endParaRPr>
                    </a:p>
                  </a:txBody>
                  <a:tcPr marL="0" marR="0" marT="0" marB="0" anchor="b"/>
                </a:tc>
              </a:tr>
              <a:tr h="400050">
                <a:tc>
                  <a:txBody>
                    <a:bodyPr/>
                    <a:lstStyle/>
                    <a:p>
                      <a:pPr algn="r" fontAlgn="b"/>
                      <a:r>
                        <a:rPr lang="en-US" sz="2300" b="1" u="none" strike="noStrike" dirty="0" smtClean="0">
                          <a:effectLst/>
                        </a:rPr>
                        <a:t>Low</a:t>
                      </a:r>
                      <a:endParaRPr lang="en-US" sz="2300" b="1" i="0" u="none" strike="noStrike" dirty="0">
                        <a:solidFill>
                          <a:srgbClr val="000000"/>
                        </a:solidFill>
                        <a:effectLst/>
                        <a:latin typeface="Calibri"/>
                      </a:endParaRPr>
                    </a:p>
                  </a:txBody>
                  <a:tcPr marL="0" marR="0" marT="0" marB="0" anchor="b"/>
                </a:tc>
                <a:tc>
                  <a:txBody>
                    <a:bodyPr/>
                    <a:lstStyle/>
                    <a:p>
                      <a:pPr algn="r" fontAlgn="b"/>
                      <a:r>
                        <a:rPr lang="en-US" sz="2300" u="none" strike="noStrike" dirty="0" smtClean="0">
                          <a:effectLst/>
                        </a:rPr>
                        <a:t>0.02043</a:t>
                      </a:r>
                      <a:endParaRPr lang="en-US" sz="2300" b="0" i="0" u="none" strike="noStrike" dirty="0">
                        <a:solidFill>
                          <a:srgbClr val="000000"/>
                        </a:solidFill>
                        <a:effectLst/>
                        <a:latin typeface="Calibri"/>
                      </a:endParaRPr>
                    </a:p>
                  </a:txBody>
                  <a:tcPr marL="0" marR="0" marT="0" marB="0" anchor="b"/>
                </a:tc>
                <a:tc>
                  <a:txBody>
                    <a:bodyPr/>
                    <a:lstStyle/>
                    <a:p>
                      <a:pPr algn="r" fontAlgn="b"/>
                      <a:endParaRPr lang="en-US" sz="2300" u="none" strike="noStrike" kern="1200" dirty="0">
                        <a:solidFill>
                          <a:schemeClr val="dk1"/>
                        </a:solidFill>
                        <a:effectLst/>
                        <a:latin typeface="+mn-lt"/>
                        <a:ea typeface="+mn-ea"/>
                        <a:cs typeface="+mn-cs"/>
                      </a:endParaRPr>
                    </a:p>
                  </a:txBody>
                  <a:tcPr marL="0" marR="0" marT="0" marB="0" anchor="b"/>
                </a:tc>
              </a:tr>
              <a:tr h="400050">
                <a:tc>
                  <a:txBody>
                    <a:bodyPr/>
                    <a:lstStyle/>
                    <a:p>
                      <a:pPr algn="r" fontAlgn="b"/>
                      <a:r>
                        <a:rPr lang="en-US" sz="2300" b="1" u="none" strike="noStrike" kern="1200" dirty="0" smtClean="0">
                          <a:solidFill>
                            <a:schemeClr val="dk1"/>
                          </a:solidFill>
                          <a:effectLst/>
                          <a:latin typeface="+mn-lt"/>
                          <a:ea typeface="+mn-ea"/>
                          <a:cs typeface="+mn-cs"/>
                        </a:rPr>
                        <a:t>Ratio</a:t>
                      </a:r>
                      <a:endParaRPr lang="en-US" sz="2300" b="1" u="none" strike="noStrike" kern="1200" dirty="0">
                        <a:solidFill>
                          <a:schemeClr val="dk1"/>
                        </a:solidFill>
                        <a:effectLst/>
                        <a:latin typeface="+mn-lt"/>
                        <a:ea typeface="+mn-ea"/>
                        <a:cs typeface="+mn-cs"/>
                      </a:endParaRPr>
                    </a:p>
                  </a:txBody>
                  <a:tcPr marL="0" marR="0" marT="0" marB="0" anchor="b"/>
                </a:tc>
                <a:tc>
                  <a:txBody>
                    <a:bodyPr/>
                    <a:lstStyle/>
                    <a:p>
                      <a:pPr algn="r" fontAlgn="b"/>
                      <a:r>
                        <a:rPr lang="en-US" sz="2300" u="none" strike="noStrike" dirty="0" smtClean="0">
                          <a:effectLst/>
                        </a:rPr>
                        <a:t>0.24</a:t>
                      </a:r>
                      <a:endParaRPr lang="en-US" sz="2300" b="0" i="0" u="none" strike="noStrike" dirty="0">
                        <a:solidFill>
                          <a:srgbClr val="000000"/>
                        </a:solidFill>
                        <a:effectLst/>
                        <a:latin typeface="Calibri"/>
                      </a:endParaRPr>
                    </a:p>
                  </a:txBody>
                  <a:tcPr marL="0" marR="0" marT="0" marB="0" anchor="b"/>
                </a:tc>
                <a:tc>
                  <a:txBody>
                    <a:bodyPr/>
                    <a:lstStyle/>
                    <a:p>
                      <a:pPr algn="r" fontAlgn="b"/>
                      <a:endParaRPr lang="en-US" sz="2300" u="none" strike="noStrike" kern="1200" dirty="0">
                        <a:solidFill>
                          <a:schemeClr val="dk1"/>
                        </a:solidFill>
                        <a:effectLst/>
                        <a:latin typeface="+mn-lt"/>
                        <a:ea typeface="+mn-ea"/>
                        <a:cs typeface="+mn-cs"/>
                      </a:endParaRPr>
                    </a:p>
                  </a:txBody>
                  <a:tcPr marL="0" marR="0" marT="0" marB="0" anchor="b"/>
                </a:tc>
              </a:tr>
            </a:tbl>
          </a:graphicData>
        </a:graphic>
      </p:graphicFrame>
    </p:spTree>
    <p:extLst>
      <p:ext uri="{BB962C8B-B14F-4D97-AF65-F5344CB8AC3E}">
        <p14:creationId xmlns:p14="http://schemas.microsoft.com/office/powerpoint/2010/main" val="366690532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6248400" cy="1371600"/>
          </a:xfrm>
        </p:spPr>
        <p:txBody>
          <a:bodyPr>
            <a:normAutofit/>
          </a:bodyPr>
          <a:lstStyle/>
          <a:p>
            <a:r>
              <a:rPr lang="en-US" dirty="0" smtClean="0"/>
              <a:t>Group Results</a:t>
            </a:r>
            <a:endParaRPr lang="en-US" dirty="0"/>
          </a:p>
        </p:txBody>
      </p:sp>
      <p:sp>
        <p:nvSpPr>
          <p:cNvPr id="4" name="Slide Number Placeholder 3"/>
          <p:cNvSpPr>
            <a:spLocks noGrp="1"/>
          </p:cNvSpPr>
          <p:nvPr>
            <p:ph type="sldNum" sz="quarter" idx="12"/>
          </p:nvPr>
        </p:nvSpPr>
        <p:spPr>
          <a:xfrm rot="16200000">
            <a:off x="8227377" y="5885179"/>
            <a:ext cx="1315721" cy="365125"/>
          </a:xfrm>
        </p:spPr>
        <p:txBody>
          <a:bodyPr/>
          <a:lstStyle/>
          <a:p>
            <a:fld id="{F38DF745-7D3F-47F4-83A3-874385CFAA69}" type="slidenum">
              <a:rPr lang="en-US" smtClean="0"/>
              <a:pPr/>
              <a:t>31</a:t>
            </a:fld>
            <a:endParaRPr lang="en-US"/>
          </a:p>
        </p:txBody>
      </p:sp>
      <p:sp>
        <p:nvSpPr>
          <p:cNvPr id="3" name="Content Placeholder 2"/>
          <p:cNvSpPr>
            <a:spLocks noGrp="1"/>
          </p:cNvSpPr>
          <p:nvPr>
            <p:ph idx="1"/>
          </p:nvPr>
        </p:nvSpPr>
        <p:spPr>
          <a:xfrm>
            <a:off x="457200" y="1752600"/>
            <a:ext cx="7620000" cy="4495799"/>
          </a:xfrm>
        </p:spPr>
        <p:txBody>
          <a:bodyPr/>
          <a:lstStyle/>
          <a:p>
            <a:r>
              <a:rPr lang="en-US" dirty="0"/>
              <a:t>Strategy </a:t>
            </a:r>
            <a:r>
              <a:rPr lang="en-US" dirty="0" smtClean="0"/>
              <a:t>9</a:t>
            </a:r>
            <a:r>
              <a:rPr lang="en-US" dirty="0"/>
              <a:t>: Use the </a:t>
            </a:r>
            <a:r>
              <a:rPr lang="en-US" i="1" dirty="0"/>
              <a:t>Training Workshop (Self) </a:t>
            </a:r>
            <a:r>
              <a:rPr lang="en-US" dirty="0"/>
              <a:t>and </a:t>
            </a:r>
            <a:r>
              <a:rPr lang="en-US" i="1" dirty="0"/>
              <a:t>Materials Workshop</a:t>
            </a:r>
            <a:r>
              <a:rPr lang="en-US" dirty="0"/>
              <a:t> </a:t>
            </a:r>
            <a:r>
              <a:rPr lang="en-US" dirty="0" smtClean="0"/>
              <a:t>activities to provide </a:t>
            </a:r>
            <a:r>
              <a:rPr lang="en-US" dirty="0"/>
              <a:t>knowledge and assistance regarding procedures and principles to further reduce uncertainty and increase </a:t>
            </a:r>
            <a:r>
              <a:rPr lang="en-US" dirty="0" smtClean="0"/>
              <a:t>confidence.</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806359131"/>
              </p:ext>
            </p:extLst>
          </p:nvPr>
        </p:nvGraphicFramePr>
        <p:xfrm>
          <a:off x="1066801" y="3352800"/>
          <a:ext cx="6248400" cy="1981200"/>
        </p:xfrm>
        <a:graphic>
          <a:graphicData uri="http://schemas.openxmlformats.org/drawingml/2006/table">
            <a:tbl>
              <a:tblPr>
                <a:tableStyleId>{5C22544A-7EE6-4342-B048-85BDC9FD1C3A}</a:tableStyleId>
              </a:tblPr>
              <a:tblGrid>
                <a:gridCol w="1066799"/>
                <a:gridCol w="1828800"/>
                <a:gridCol w="1676400"/>
                <a:gridCol w="1676401"/>
              </a:tblGrid>
              <a:tr h="381000">
                <a:tc>
                  <a:txBody>
                    <a:bodyPr/>
                    <a:lstStyle/>
                    <a:p>
                      <a:pPr algn="l" fontAlgn="b"/>
                      <a:endParaRPr lang="en-US" sz="2300" b="0" i="0" u="none" strike="noStrike" dirty="0">
                        <a:solidFill>
                          <a:srgbClr val="000000"/>
                        </a:solidFill>
                        <a:effectLst/>
                        <a:latin typeface="Calibri"/>
                      </a:endParaRPr>
                    </a:p>
                  </a:txBody>
                  <a:tcPr marL="0" marR="0" marT="0" marB="0" anchor="b"/>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n-US" sz="2300" b="1" u="none" strike="noStrike" dirty="0" smtClean="0">
                          <a:effectLst/>
                        </a:rPr>
                        <a:t>Training</a:t>
                      </a:r>
                      <a:endParaRPr lang="en-US" sz="2300" b="1" i="0" u="none" strike="noStrike" dirty="0" smtClean="0">
                        <a:solidFill>
                          <a:srgbClr val="000000"/>
                        </a:solidFill>
                        <a:effectLst/>
                        <a:latin typeface="Calibri"/>
                      </a:endParaRPr>
                    </a:p>
                  </a:txBody>
                  <a:tcPr marL="0" marR="0" marT="0" marB="0" anchor="b"/>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n-US" sz="2300" b="1" u="none" strike="noStrike" kern="1200" dirty="0" smtClean="0">
                          <a:solidFill>
                            <a:schemeClr val="dk1"/>
                          </a:solidFill>
                          <a:effectLst/>
                          <a:latin typeface="+mn-lt"/>
                          <a:ea typeface="+mn-ea"/>
                          <a:cs typeface="+mn-cs"/>
                        </a:rPr>
                        <a:t>Materials</a:t>
                      </a:r>
                    </a:p>
                  </a:txBody>
                  <a:tcPr marL="0" marR="0" marT="0" marB="0" anchor="b"/>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n-US" sz="2300" b="1" u="none" strike="noStrike" kern="1200" dirty="0" smtClean="0">
                          <a:solidFill>
                            <a:schemeClr val="dk1"/>
                          </a:solidFill>
                          <a:effectLst/>
                          <a:latin typeface="+mn-lt"/>
                          <a:ea typeface="+mn-ea"/>
                          <a:cs typeface="+mn-cs"/>
                        </a:rPr>
                        <a:t>High Rank</a:t>
                      </a:r>
                    </a:p>
                  </a:txBody>
                  <a:tcPr marL="0" marR="0" marT="0" marB="0" anchor="b"/>
                </a:tc>
              </a:tr>
              <a:tr h="400050">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n-US" sz="2300" b="1" u="none" strike="noStrike" kern="1200" dirty="0" smtClean="0">
                          <a:solidFill>
                            <a:schemeClr val="dk1"/>
                          </a:solidFill>
                          <a:effectLst/>
                          <a:latin typeface="+mn-lt"/>
                          <a:ea typeface="+mn-ea"/>
                          <a:cs typeface="+mn-cs"/>
                        </a:rPr>
                        <a:t>All</a:t>
                      </a:r>
                    </a:p>
                  </a:txBody>
                  <a:tcPr marL="0" marR="0" marT="0" marB="0" anchor="b"/>
                </a:tc>
                <a:tc>
                  <a:txBody>
                    <a:bodyPr/>
                    <a:lstStyle/>
                    <a:p>
                      <a:pPr algn="r" fontAlgn="b"/>
                      <a:r>
                        <a:rPr lang="en-US" sz="2300" u="none" strike="noStrike" dirty="0" smtClean="0">
                          <a:effectLst/>
                        </a:rPr>
                        <a:t>0.02479</a:t>
                      </a:r>
                      <a:endParaRPr lang="en-US" sz="2300" b="0" i="0" u="none" strike="noStrike" dirty="0">
                        <a:solidFill>
                          <a:srgbClr val="000000"/>
                        </a:solidFill>
                        <a:effectLst/>
                        <a:latin typeface="Calibri"/>
                      </a:endParaRPr>
                    </a:p>
                  </a:txBody>
                  <a:tcPr marL="0" marR="0" marT="0" marB="0" anchor="b"/>
                </a:tc>
                <a:tc>
                  <a:txBody>
                    <a:bodyPr/>
                    <a:lstStyle/>
                    <a:p>
                      <a:pPr algn="r" fontAlgn="b"/>
                      <a:r>
                        <a:rPr lang="en-US" sz="2300" u="none" strike="noStrike" kern="1200" dirty="0" smtClean="0">
                          <a:solidFill>
                            <a:schemeClr val="dk1"/>
                          </a:solidFill>
                          <a:effectLst/>
                          <a:latin typeface="+mn-lt"/>
                          <a:ea typeface="+mn-ea"/>
                          <a:cs typeface="+mn-cs"/>
                        </a:rPr>
                        <a:t>0.02924</a:t>
                      </a:r>
                      <a:endParaRPr lang="en-US" sz="2300" u="none" strike="noStrike" kern="1200" dirty="0">
                        <a:solidFill>
                          <a:schemeClr val="dk1"/>
                        </a:solidFill>
                        <a:effectLst/>
                        <a:latin typeface="+mn-lt"/>
                        <a:ea typeface="+mn-ea"/>
                        <a:cs typeface="+mn-cs"/>
                      </a:endParaRPr>
                    </a:p>
                  </a:txBody>
                  <a:tcPr marL="0" marR="0" marT="0" marB="0" anchor="b"/>
                </a:tc>
                <a:tc>
                  <a:txBody>
                    <a:bodyPr/>
                    <a:lstStyle/>
                    <a:p>
                      <a:pPr algn="r" fontAlgn="b"/>
                      <a:r>
                        <a:rPr lang="en-US" sz="2300" u="none" strike="noStrike" kern="1200" dirty="0" smtClean="0">
                          <a:solidFill>
                            <a:schemeClr val="dk1"/>
                          </a:solidFill>
                          <a:effectLst/>
                          <a:latin typeface="+mn-lt"/>
                          <a:ea typeface="+mn-ea"/>
                          <a:cs typeface="+mn-cs"/>
                        </a:rPr>
                        <a:t>0.31558</a:t>
                      </a:r>
                      <a:endParaRPr lang="en-US" sz="2300" u="none" strike="noStrike" kern="1200" dirty="0">
                        <a:solidFill>
                          <a:schemeClr val="dk1"/>
                        </a:solidFill>
                        <a:effectLst/>
                        <a:latin typeface="+mn-lt"/>
                        <a:ea typeface="+mn-ea"/>
                        <a:cs typeface="+mn-cs"/>
                      </a:endParaRPr>
                    </a:p>
                  </a:txBody>
                  <a:tcPr marL="0" marR="0" marT="0" marB="0" anchor="b"/>
                </a:tc>
              </a:tr>
              <a:tr h="400050">
                <a:tc>
                  <a:txBody>
                    <a:bodyPr/>
                    <a:lstStyle/>
                    <a:p>
                      <a:pPr algn="r" fontAlgn="b"/>
                      <a:r>
                        <a:rPr lang="en-US" sz="2300" b="1" u="none" strike="noStrike" dirty="0" smtClean="0">
                          <a:effectLst/>
                        </a:rPr>
                        <a:t>High</a:t>
                      </a:r>
                      <a:endParaRPr lang="en-US" sz="2300" b="1" i="0" u="none" strike="noStrike" dirty="0">
                        <a:solidFill>
                          <a:srgbClr val="000000"/>
                        </a:solidFill>
                        <a:effectLst/>
                        <a:latin typeface="Calibri"/>
                      </a:endParaRPr>
                    </a:p>
                  </a:txBody>
                  <a:tcPr marL="0" marR="0" marT="0" marB="0" anchor="b"/>
                </a:tc>
                <a:tc>
                  <a:txBody>
                    <a:bodyPr/>
                    <a:lstStyle/>
                    <a:p>
                      <a:pPr algn="r" fontAlgn="b"/>
                      <a:r>
                        <a:rPr lang="en-US" sz="2300" u="none" strike="noStrike" dirty="0" smtClean="0">
                          <a:effectLst/>
                        </a:rPr>
                        <a:t>0.01513</a:t>
                      </a:r>
                      <a:endParaRPr lang="en-US" sz="2300" b="0" i="0" u="none" strike="noStrike" dirty="0">
                        <a:solidFill>
                          <a:srgbClr val="000000"/>
                        </a:solidFill>
                        <a:effectLst/>
                        <a:latin typeface="Calibri"/>
                      </a:endParaRPr>
                    </a:p>
                  </a:txBody>
                  <a:tcPr marL="0" marR="0" marT="0" marB="0" anchor="b"/>
                </a:tc>
                <a:tc>
                  <a:txBody>
                    <a:bodyPr/>
                    <a:lstStyle/>
                    <a:p>
                      <a:pPr algn="r" fontAlgn="b"/>
                      <a:r>
                        <a:rPr lang="en-US" sz="2300" u="none" strike="noStrike" kern="1200" dirty="0" smtClean="0">
                          <a:solidFill>
                            <a:schemeClr val="dk1"/>
                          </a:solidFill>
                          <a:effectLst/>
                          <a:latin typeface="+mn-lt"/>
                          <a:ea typeface="+mn-ea"/>
                          <a:cs typeface="+mn-cs"/>
                        </a:rPr>
                        <a:t>0.01810</a:t>
                      </a:r>
                      <a:endParaRPr lang="en-US" sz="2300" u="none" strike="noStrike" kern="1200" dirty="0">
                        <a:solidFill>
                          <a:schemeClr val="dk1"/>
                        </a:solidFill>
                        <a:effectLst/>
                        <a:latin typeface="+mn-lt"/>
                        <a:ea typeface="+mn-ea"/>
                        <a:cs typeface="+mn-cs"/>
                      </a:endParaRPr>
                    </a:p>
                  </a:txBody>
                  <a:tcPr marL="0" marR="0" marT="0" marB="0" anchor="b"/>
                </a:tc>
                <a:tc>
                  <a:txBody>
                    <a:bodyPr/>
                    <a:lstStyle/>
                    <a:p>
                      <a:pPr algn="r" fontAlgn="b"/>
                      <a:endParaRPr lang="en-US" sz="2300" u="none" strike="noStrike" kern="1200" dirty="0">
                        <a:solidFill>
                          <a:schemeClr val="dk1"/>
                        </a:solidFill>
                        <a:effectLst/>
                        <a:latin typeface="+mn-lt"/>
                        <a:ea typeface="+mn-ea"/>
                        <a:cs typeface="+mn-cs"/>
                      </a:endParaRPr>
                    </a:p>
                  </a:txBody>
                  <a:tcPr marL="0" marR="0" marT="0" marB="0" anchor="b"/>
                </a:tc>
              </a:tr>
              <a:tr h="400050">
                <a:tc>
                  <a:txBody>
                    <a:bodyPr/>
                    <a:lstStyle/>
                    <a:p>
                      <a:pPr algn="r" fontAlgn="b"/>
                      <a:r>
                        <a:rPr lang="en-US" sz="2300" b="1" u="none" strike="noStrike" dirty="0" smtClean="0">
                          <a:effectLst/>
                        </a:rPr>
                        <a:t>Low</a:t>
                      </a:r>
                      <a:endParaRPr lang="en-US" sz="2300" b="1" i="0" u="none" strike="noStrike" dirty="0">
                        <a:solidFill>
                          <a:srgbClr val="000000"/>
                        </a:solidFill>
                        <a:effectLst/>
                        <a:latin typeface="Calibri"/>
                      </a:endParaRPr>
                    </a:p>
                  </a:txBody>
                  <a:tcPr marL="0" marR="0" marT="0" marB="0" anchor="b"/>
                </a:tc>
                <a:tc>
                  <a:txBody>
                    <a:bodyPr/>
                    <a:lstStyle/>
                    <a:p>
                      <a:pPr algn="r" fontAlgn="b"/>
                      <a:r>
                        <a:rPr lang="en-US" sz="2300" u="none" strike="noStrike" dirty="0" smtClean="0">
                          <a:effectLst/>
                        </a:rPr>
                        <a:t>0.00324</a:t>
                      </a:r>
                      <a:endParaRPr lang="en-US" sz="2300" b="0" i="0" u="none" strike="noStrike" dirty="0">
                        <a:solidFill>
                          <a:srgbClr val="000000"/>
                        </a:solidFill>
                        <a:effectLst/>
                        <a:latin typeface="Calibri"/>
                      </a:endParaRPr>
                    </a:p>
                  </a:txBody>
                  <a:tcPr marL="0" marR="0" marT="0" marB="0" anchor="b"/>
                </a:tc>
                <a:tc>
                  <a:txBody>
                    <a:bodyPr/>
                    <a:lstStyle/>
                    <a:p>
                      <a:pPr algn="r" fontAlgn="b"/>
                      <a:r>
                        <a:rPr lang="en-US" sz="2300" u="none" strike="noStrike" kern="1200" dirty="0" smtClean="0">
                          <a:solidFill>
                            <a:schemeClr val="dk1"/>
                          </a:solidFill>
                          <a:effectLst/>
                          <a:latin typeface="+mn-lt"/>
                          <a:ea typeface="+mn-ea"/>
                          <a:cs typeface="+mn-cs"/>
                        </a:rPr>
                        <a:t>0.00393</a:t>
                      </a:r>
                      <a:endParaRPr lang="en-US" sz="2300" u="none" strike="noStrike" kern="1200" dirty="0">
                        <a:solidFill>
                          <a:schemeClr val="dk1"/>
                        </a:solidFill>
                        <a:effectLst/>
                        <a:latin typeface="+mn-lt"/>
                        <a:ea typeface="+mn-ea"/>
                        <a:cs typeface="+mn-cs"/>
                      </a:endParaRPr>
                    </a:p>
                  </a:txBody>
                  <a:tcPr marL="0" marR="0" marT="0" marB="0" anchor="b"/>
                </a:tc>
                <a:tc>
                  <a:txBody>
                    <a:bodyPr/>
                    <a:lstStyle/>
                    <a:p>
                      <a:pPr algn="r" fontAlgn="b"/>
                      <a:endParaRPr lang="en-US" sz="2300" u="none" strike="noStrike" kern="1200" dirty="0">
                        <a:solidFill>
                          <a:schemeClr val="dk1"/>
                        </a:solidFill>
                        <a:effectLst/>
                        <a:latin typeface="+mn-lt"/>
                        <a:ea typeface="+mn-ea"/>
                        <a:cs typeface="+mn-cs"/>
                      </a:endParaRPr>
                    </a:p>
                  </a:txBody>
                  <a:tcPr marL="0" marR="0" marT="0" marB="0" anchor="b"/>
                </a:tc>
              </a:tr>
              <a:tr h="400050">
                <a:tc>
                  <a:txBody>
                    <a:bodyPr/>
                    <a:lstStyle/>
                    <a:p>
                      <a:pPr algn="r" fontAlgn="b"/>
                      <a:r>
                        <a:rPr lang="en-US" sz="2300" b="1" u="none" strike="noStrike" kern="1200" dirty="0" smtClean="0">
                          <a:solidFill>
                            <a:schemeClr val="dk1"/>
                          </a:solidFill>
                          <a:effectLst/>
                          <a:latin typeface="+mn-lt"/>
                          <a:ea typeface="+mn-ea"/>
                          <a:cs typeface="+mn-cs"/>
                        </a:rPr>
                        <a:t>Ratio</a:t>
                      </a:r>
                      <a:endParaRPr lang="en-US" sz="2300" b="1" u="none" strike="noStrike" kern="1200" dirty="0">
                        <a:solidFill>
                          <a:schemeClr val="dk1"/>
                        </a:solidFill>
                        <a:effectLst/>
                        <a:latin typeface="+mn-lt"/>
                        <a:ea typeface="+mn-ea"/>
                        <a:cs typeface="+mn-cs"/>
                      </a:endParaRPr>
                    </a:p>
                  </a:txBody>
                  <a:tcPr marL="0" marR="0" marT="0" marB="0" anchor="b"/>
                </a:tc>
                <a:tc>
                  <a:txBody>
                    <a:bodyPr/>
                    <a:lstStyle/>
                    <a:p>
                      <a:pPr algn="r" fontAlgn="b"/>
                      <a:r>
                        <a:rPr lang="en-US" sz="2300" u="none" strike="noStrike" dirty="0" smtClean="0">
                          <a:effectLst/>
                        </a:rPr>
                        <a:t>4.67</a:t>
                      </a:r>
                      <a:endParaRPr lang="en-US" sz="2300" b="0" i="0" u="none" strike="noStrike" dirty="0">
                        <a:solidFill>
                          <a:srgbClr val="000000"/>
                        </a:solidFill>
                        <a:effectLst/>
                        <a:latin typeface="Calibri"/>
                      </a:endParaRPr>
                    </a:p>
                  </a:txBody>
                  <a:tcPr marL="0" marR="0" marT="0" marB="0" anchor="b"/>
                </a:tc>
                <a:tc>
                  <a:txBody>
                    <a:bodyPr/>
                    <a:lstStyle/>
                    <a:p>
                      <a:pPr algn="r" fontAlgn="b"/>
                      <a:r>
                        <a:rPr lang="en-US" sz="2300" u="none" strike="noStrike" kern="1200" dirty="0" smtClean="0">
                          <a:solidFill>
                            <a:schemeClr val="dk1"/>
                          </a:solidFill>
                          <a:effectLst/>
                          <a:latin typeface="+mn-lt"/>
                          <a:ea typeface="+mn-ea"/>
                          <a:cs typeface="+mn-cs"/>
                        </a:rPr>
                        <a:t>4.61</a:t>
                      </a:r>
                      <a:endParaRPr lang="en-US" sz="2300" u="none" strike="noStrike" kern="1200" dirty="0">
                        <a:solidFill>
                          <a:schemeClr val="dk1"/>
                        </a:solidFill>
                        <a:effectLst/>
                        <a:latin typeface="+mn-lt"/>
                        <a:ea typeface="+mn-ea"/>
                        <a:cs typeface="+mn-cs"/>
                      </a:endParaRPr>
                    </a:p>
                  </a:txBody>
                  <a:tcPr marL="0" marR="0" marT="0" marB="0" anchor="b"/>
                </a:tc>
                <a:tc>
                  <a:txBody>
                    <a:bodyPr/>
                    <a:lstStyle/>
                    <a:p>
                      <a:pPr algn="r" fontAlgn="b"/>
                      <a:endParaRPr lang="en-US" sz="2300" u="none" strike="noStrike" kern="1200" dirty="0">
                        <a:solidFill>
                          <a:schemeClr val="dk1"/>
                        </a:solidFill>
                        <a:effectLst/>
                        <a:latin typeface="+mn-lt"/>
                        <a:ea typeface="+mn-ea"/>
                        <a:cs typeface="+mn-cs"/>
                      </a:endParaRPr>
                    </a:p>
                  </a:txBody>
                  <a:tcPr marL="0" marR="0" marT="0" marB="0" anchor="b"/>
                </a:tc>
              </a:tr>
            </a:tbl>
          </a:graphicData>
        </a:graphic>
      </p:graphicFrame>
    </p:spTree>
    <p:extLst>
      <p:ext uri="{BB962C8B-B14F-4D97-AF65-F5344CB8AC3E}">
        <p14:creationId xmlns:p14="http://schemas.microsoft.com/office/powerpoint/2010/main" val="88975820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924800" cy="1371600"/>
          </a:xfrm>
        </p:spPr>
        <p:txBody>
          <a:bodyPr>
            <a:normAutofit fontScale="90000"/>
          </a:bodyPr>
          <a:lstStyle/>
          <a:p>
            <a:r>
              <a:rPr lang="en-US" dirty="0" smtClean="0"/>
              <a:t>Using APT for Formative Assessment During Gameplay</a:t>
            </a:r>
            <a:endParaRPr lang="en-US" dirty="0"/>
          </a:p>
        </p:txBody>
      </p:sp>
      <p:sp>
        <p:nvSpPr>
          <p:cNvPr id="4" name="Slide Number Placeholder 3"/>
          <p:cNvSpPr>
            <a:spLocks noGrp="1"/>
          </p:cNvSpPr>
          <p:nvPr>
            <p:ph type="sldNum" sz="quarter" idx="12"/>
          </p:nvPr>
        </p:nvSpPr>
        <p:spPr/>
        <p:txBody>
          <a:bodyPr/>
          <a:lstStyle/>
          <a:p>
            <a:fld id="{F38DF745-7D3F-47F4-83A3-874385CFAA69}" type="slidenum">
              <a:rPr lang="en-US" smtClean="0"/>
              <a:pPr/>
              <a:t>32</a:t>
            </a:fld>
            <a:endParaRPr lang="en-US"/>
          </a:p>
        </p:txBody>
      </p:sp>
      <p:sp>
        <p:nvSpPr>
          <p:cNvPr id="5" name="Content Placeholder 4"/>
          <p:cNvSpPr>
            <a:spLocks noGrp="1"/>
          </p:cNvSpPr>
          <p:nvPr>
            <p:ph idx="1"/>
          </p:nvPr>
        </p:nvSpPr>
        <p:spPr/>
        <p:txBody>
          <a:bodyPr>
            <a:normAutofit/>
          </a:bodyPr>
          <a:lstStyle/>
          <a:p>
            <a:pPr marL="342900" indent="-342900">
              <a:buFont typeface="Arial" panose="020B0604020202020204" pitchFamily="34" charset="0"/>
              <a:buChar char="•"/>
            </a:pPr>
            <a:r>
              <a:rPr lang="en-US" dirty="0" smtClean="0"/>
              <a:t>Summative</a:t>
            </a:r>
          </a:p>
          <a:p>
            <a:pPr marL="800100" lvl="1" indent="-342900"/>
            <a:r>
              <a:rPr lang="en-US" dirty="0" smtClean="0"/>
              <a:t>Used by instructor and/or learner</a:t>
            </a:r>
          </a:p>
          <a:p>
            <a:pPr marL="800100" lvl="1" indent="-342900"/>
            <a:r>
              <a:rPr lang="en-US" dirty="0" smtClean="0"/>
              <a:t>Evidence of understanding and application</a:t>
            </a:r>
          </a:p>
          <a:p>
            <a:pPr marL="800100" lvl="1" indent="-342900"/>
            <a:r>
              <a:rPr lang="en-US" dirty="0"/>
              <a:t>Analyze prior gameplay maps</a:t>
            </a:r>
          </a:p>
          <a:p>
            <a:pPr marL="1485900" lvl="2" indent="-342900"/>
            <a:r>
              <a:rPr lang="en-US" dirty="0"/>
              <a:t>Identify persistent </a:t>
            </a:r>
            <a:r>
              <a:rPr lang="en-US" dirty="0" smtClean="0"/>
              <a:t>misconceptions</a:t>
            </a:r>
          </a:p>
          <a:p>
            <a:pPr marL="342900" indent="-342900">
              <a:buFont typeface="Arial" panose="020B0604020202020204" pitchFamily="34" charset="0"/>
              <a:buChar char="•"/>
            </a:pPr>
            <a:r>
              <a:rPr lang="en-US" dirty="0" smtClean="0"/>
              <a:t>Formative</a:t>
            </a:r>
          </a:p>
          <a:p>
            <a:pPr marL="800100" lvl="1" indent="-342900"/>
            <a:r>
              <a:rPr lang="en-US" dirty="0" smtClean="0"/>
              <a:t>Dynamic analysis of gameplay</a:t>
            </a:r>
          </a:p>
          <a:p>
            <a:pPr marL="800100" lvl="1" indent="-342900"/>
            <a:r>
              <a:rPr lang="en-US" dirty="0" smtClean="0"/>
              <a:t>Provide scaffolds (e.g., hints, coaching)</a:t>
            </a:r>
          </a:p>
          <a:p>
            <a:pPr marL="1485900" lvl="2" indent="-342900"/>
            <a:r>
              <a:rPr lang="en-US" dirty="0" smtClean="0"/>
              <a:t>Requested by learner</a:t>
            </a:r>
          </a:p>
          <a:p>
            <a:pPr marL="1485900" lvl="2" indent="-342900"/>
            <a:r>
              <a:rPr lang="en-US" dirty="0" smtClean="0"/>
              <a:t>Before turn: hint</a:t>
            </a:r>
          </a:p>
          <a:p>
            <a:pPr marL="1485900" lvl="2" indent="-342900"/>
            <a:r>
              <a:rPr lang="en-US" dirty="0" smtClean="0"/>
              <a:t>After turn: explanation or prompt for reflection</a:t>
            </a:r>
          </a:p>
          <a:p>
            <a:pPr marL="800100" lvl="1" indent="-342900"/>
            <a:endParaRPr lang="en-US" dirty="0"/>
          </a:p>
        </p:txBody>
      </p:sp>
    </p:spTree>
    <p:extLst>
      <p:ext uri="{BB962C8B-B14F-4D97-AF65-F5344CB8AC3E}">
        <p14:creationId xmlns:p14="http://schemas.microsoft.com/office/powerpoint/2010/main" val="4197843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9" end="9"/>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924800" cy="1371600"/>
          </a:xfrm>
        </p:spPr>
        <p:txBody>
          <a:bodyPr>
            <a:normAutofit fontScale="90000"/>
          </a:bodyPr>
          <a:lstStyle/>
          <a:p>
            <a:r>
              <a:rPr lang="en-US" dirty="0" smtClean="0"/>
              <a:t>Using APT for Formative Assessment During Gameplay</a:t>
            </a:r>
            <a:endParaRPr lang="en-US" dirty="0"/>
          </a:p>
        </p:txBody>
      </p:sp>
      <p:sp>
        <p:nvSpPr>
          <p:cNvPr id="4" name="Slide Number Placeholder 3"/>
          <p:cNvSpPr>
            <a:spLocks noGrp="1"/>
          </p:cNvSpPr>
          <p:nvPr>
            <p:ph type="sldNum" sz="quarter" idx="12"/>
          </p:nvPr>
        </p:nvSpPr>
        <p:spPr/>
        <p:txBody>
          <a:bodyPr/>
          <a:lstStyle/>
          <a:p>
            <a:fld id="{F38DF745-7D3F-47F4-83A3-874385CFAA69}" type="slidenum">
              <a:rPr lang="en-US" smtClean="0"/>
              <a:pPr/>
              <a:t>33</a:t>
            </a:fld>
            <a:endParaRPr lang="en-US"/>
          </a:p>
        </p:txBody>
      </p:sp>
      <p:sp>
        <p:nvSpPr>
          <p:cNvPr id="5" name="Content Placeholder 4"/>
          <p:cNvSpPr>
            <a:spLocks noGrp="1"/>
          </p:cNvSpPr>
          <p:nvPr>
            <p:ph idx="1"/>
          </p:nvPr>
        </p:nvSpPr>
        <p:spPr>
          <a:xfrm>
            <a:off x="457200" y="3657600"/>
            <a:ext cx="7620000" cy="2743200"/>
          </a:xfrm>
        </p:spPr>
        <p:txBody>
          <a:bodyPr>
            <a:normAutofit/>
          </a:bodyPr>
          <a:lstStyle/>
          <a:p>
            <a:r>
              <a:rPr lang="en-US" b="0" dirty="0"/>
              <a:t>Generalization 5-13: </a:t>
            </a:r>
            <a:r>
              <a:rPr lang="en-US" i="1" dirty="0"/>
              <a:t>Mass media</a:t>
            </a:r>
            <a:r>
              <a:rPr lang="en-US" b="0" i="1" dirty="0"/>
              <a:t> </a:t>
            </a:r>
            <a:r>
              <a:rPr lang="en-US" i="1" dirty="0"/>
              <a:t>channels</a:t>
            </a:r>
            <a:r>
              <a:rPr lang="en-US" b="0" i="1" dirty="0"/>
              <a:t> are relatively more important at the </a:t>
            </a:r>
            <a:r>
              <a:rPr lang="en-US" i="1" dirty="0"/>
              <a:t>knowledge</a:t>
            </a:r>
            <a:r>
              <a:rPr lang="en-US" b="0" i="1" dirty="0"/>
              <a:t> stage, and </a:t>
            </a:r>
            <a:r>
              <a:rPr lang="en-US" i="1" dirty="0"/>
              <a:t>interpersonal channels </a:t>
            </a:r>
            <a:r>
              <a:rPr lang="en-US" b="0" i="1" dirty="0"/>
              <a:t>are relatively more important at the </a:t>
            </a:r>
            <a:r>
              <a:rPr lang="en-US" i="1" dirty="0"/>
              <a:t>persuasion</a:t>
            </a:r>
            <a:r>
              <a:rPr lang="en-US" b="0" i="1" dirty="0"/>
              <a:t> stage in the innovation-decision process</a:t>
            </a:r>
            <a:r>
              <a:rPr lang="en-US" b="0" dirty="0"/>
              <a:t> (p. 205).</a:t>
            </a:r>
          </a:p>
          <a:p>
            <a:r>
              <a:rPr lang="en-US" b="0" dirty="0"/>
              <a:t>Generalization 7-22: </a:t>
            </a:r>
            <a:r>
              <a:rPr lang="en-US" i="1" dirty="0"/>
              <a:t>Earlier adopters </a:t>
            </a:r>
            <a:r>
              <a:rPr lang="en-US" b="0" i="1" dirty="0"/>
              <a:t>have greater exposure to </a:t>
            </a:r>
            <a:r>
              <a:rPr lang="en-US" i="1" dirty="0"/>
              <a:t>mass media </a:t>
            </a:r>
            <a:r>
              <a:rPr lang="en-US" b="0" i="1" dirty="0"/>
              <a:t>communication channels than do later adopters</a:t>
            </a:r>
            <a:r>
              <a:rPr lang="en-US" b="0" dirty="0"/>
              <a:t> (p. 291).</a:t>
            </a:r>
          </a:p>
          <a:p>
            <a:pPr lvl="1" indent="0">
              <a:buNone/>
            </a:pP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914746382"/>
              </p:ext>
            </p:extLst>
          </p:nvPr>
        </p:nvGraphicFramePr>
        <p:xfrm>
          <a:off x="457200" y="1828800"/>
          <a:ext cx="7315203" cy="1422401"/>
        </p:xfrm>
        <a:graphic>
          <a:graphicData uri="http://schemas.openxmlformats.org/drawingml/2006/table">
            <a:tbl>
              <a:tblPr firstRow="1" firstCol="1" bandRow="1">
                <a:tableStyleId>{5940675A-B579-460E-94D1-54222C63F5DA}</a:tableStyleId>
              </a:tblPr>
              <a:tblGrid>
                <a:gridCol w="979100"/>
                <a:gridCol w="576875"/>
                <a:gridCol w="576875"/>
                <a:gridCol w="575817"/>
                <a:gridCol w="575817"/>
                <a:gridCol w="575817"/>
                <a:gridCol w="575817"/>
                <a:gridCol w="575817"/>
                <a:gridCol w="575817"/>
                <a:gridCol w="575817"/>
                <a:gridCol w="575817"/>
                <a:gridCol w="575817"/>
              </a:tblGrid>
              <a:tr h="238298">
                <a:tc>
                  <a:txBody>
                    <a:bodyPr/>
                    <a:lstStyle/>
                    <a:p>
                      <a:pPr marL="0" marR="0" indent="0" algn="l">
                        <a:lnSpc>
                          <a:spcPts val="1300"/>
                        </a:lnSpc>
                        <a:spcBef>
                          <a:spcPts val="0"/>
                        </a:spcBef>
                        <a:spcAft>
                          <a:spcPts val="0"/>
                        </a:spcAft>
                      </a:pPr>
                      <a:r>
                        <a:rPr lang="en-US" sz="1400" b="1" dirty="0">
                          <a:solidFill>
                            <a:schemeClr val="bg1"/>
                          </a:solidFill>
                          <a:effectLst/>
                        </a:rPr>
                        <a:t>Player 3</a:t>
                      </a:r>
                      <a:endParaRPr lang="en-US" sz="1400" b="1" dirty="0">
                        <a:solidFill>
                          <a:schemeClr val="bg1"/>
                        </a:solidFill>
                        <a:effectLst/>
                        <a:latin typeface="+mn-lt"/>
                        <a:ea typeface="Times New Roman"/>
                      </a:endParaRPr>
                    </a:p>
                  </a:txBody>
                  <a:tcPr marL="68580" marR="68580" marT="0" marB="0" anchor="b">
                    <a:solidFill>
                      <a:schemeClr val="tx1">
                        <a:lumMod val="65000"/>
                        <a:lumOff val="35000"/>
                      </a:schemeClr>
                    </a:solidFill>
                  </a:tcPr>
                </a:tc>
                <a:tc>
                  <a:txBody>
                    <a:bodyPr/>
                    <a:lstStyle/>
                    <a:p>
                      <a:pPr marL="0" marR="0" indent="0" algn="ctr">
                        <a:lnSpc>
                          <a:spcPts val="1300"/>
                        </a:lnSpc>
                        <a:spcBef>
                          <a:spcPts val="0"/>
                        </a:spcBef>
                        <a:spcAft>
                          <a:spcPts val="0"/>
                        </a:spcAft>
                      </a:pPr>
                      <a:r>
                        <a:rPr lang="en-US" sz="1400" b="1" dirty="0">
                          <a:solidFill>
                            <a:schemeClr val="bg1"/>
                          </a:solidFill>
                          <a:effectLst/>
                        </a:rPr>
                        <a:t>Un</a:t>
                      </a:r>
                      <a:endParaRPr lang="en-US" sz="1400" b="1" dirty="0">
                        <a:solidFill>
                          <a:schemeClr val="bg1"/>
                        </a:solidFill>
                        <a:effectLst/>
                        <a:latin typeface="+mn-lt"/>
                        <a:ea typeface="Times New Roman"/>
                      </a:endParaRPr>
                    </a:p>
                  </a:txBody>
                  <a:tcPr marL="68580" marR="68580" marT="0" marB="0" anchor="b">
                    <a:solidFill>
                      <a:schemeClr val="tx1">
                        <a:lumMod val="65000"/>
                        <a:lumOff val="35000"/>
                      </a:schemeClr>
                    </a:solidFill>
                  </a:tcPr>
                </a:tc>
                <a:tc>
                  <a:txBody>
                    <a:bodyPr/>
                    <a:lstStyle/>
                    <a:p>
                      <a:pPr marL="0" marR="0" indent="0" algn="ctr">
                        <a:lnSpc>
                          <a:spcPts val="1300"/>
                        </a:lnSpc>
                        <a:spcBef>
                          <a:spcPts val="0"/>
                        </a:spcBef>
                        <a:spcAft>
                          <a:spcPts val="0"/>
                        </a:spcAft>
                      </a:pPr>
                      <a:r>
                        <a:rPr lang="en-US" sz="1400" b="1">
                          <a:solidFill>
                            <a:schemeClr val="bg1"/>
                          </a:solidFill>
                          <a:effectLst/>
                        </a:rPr>
                        <a:t>Hi</a:t>
                      </a:r>
                      <a:endParaRPr lang="en-US" sz="1400" b="1">
                        <a:solidFill>
                          <a:schemeClr val="bg1"/>
                        </a:solidFill>
                        <a:effectLst/>
                        <a:latin typeface="+mn-lt"/>
                        <a:ea typeface="Times New Roman"/>
                      </a:endParaRPr>
                    </a:p>
                  </a:txBody>
                  <a:tcPr marL="68580" marR="68580" marT="0" marB="0" anchor="b">
                    <a:solidFill>
                      <a:schemeClr val="tx1">
                        <a:lumMod val="65000"/>
                        <a:lumOff val="35000"/>
                      </a:schemeClr>
                    </a:solidFill>
                  </a:tcPr>
                </a:tc>
                <a:tc>
                  <a:txBody>
                    <a:bodyPr/>
                    <a:lstStyle/>
                    <a:p>
                      <a:pPr marL="0" marR="0" indent="0" algn="ctr">
                        <a:lnSpc>
                          <a:spcPts val="1300"/>
                        </a:lnSpc>
                        <a:spcBef>
                          <a:spcPts val="0"/>
                        </a:spcBef>
                        <a:spcAft>
                          <a:spcPts val="0"/>
                        </a:spcAft>
                      </a:pPr>
                      <a:r>
                        <a:rPr lang="en-US" sz="1400" b="1" dirty="0" err="1">
                          <a:solidFill>
                            <a:schemeClr val="bg1"/>
                          </a:solidFill>
                          <a:effectLst/>
                        </a:rPr>
                        <a:t>Md</a:t>
                      </a:r>
                      <a:endParaRPr lang="en-US" sz="1400" b="1" dirty="0">
                        <a:solidFill>
                          <a:schemeClr val="bg1"/>
                        </a:solidFill>
                        <a:effectLst/>
                        <a:latin typeface="+mn-lt"/>
                        <a:ea typeface="Times New Roman"/>
                      </a:endParaRPr>
                    </a:p>
                  </a:txBody>
                  <a:tcPr marL="68580" marR="68580" marT="0" marB="0" anchor="b">
                    <a:solidFill>
                      <a:schemeClr val="tx1">
                        <a:lumMod val="65000"/>
                        <a:lumOff val="35000"/>
                      </a:schemeClr>
                    </a:solidFill>
                  </a:tcPr>
                </a:tc>
                <a:tc>
                  <a:txBody>
                    <a:bodyPr/>
                    <a:lstStyle/>
                    <a:p>
                      <a:pPr marL="0" marR="0" indent="0" algn="ctr">
                        <a:lnSpc>
                          <a:spcPts val="1300"/>
                        </a:lnSpc>
                        <a:spcBef>
                          <a:spcPts val="0"/>
                        </a:spcBef>
                        <a:spcAft>
                          <a:spcPts val="0"/>
                        </a:spcAft>
                      </a:pPr>
                      <a:r>
                        <a:rPr lang="en-US" sz="1400" b="1" dirty="0">
                          <a:solidFill>
                            <a:schemeClr val="bg1"/>
                          </a:solidFill>
                          <a:effectLst/>
                        </a:rPr>
                        <a:t>Hi</a:t>
                      </a:r>
                      <a:endParaRPr lang="en-US" sz="1400" b="1" dirty="0">
                        <a:solidFill>
                          <a:schemeClr val="bg1"/>
                        </a:solidFill>
                        <a:effectLst/>
                        <a:latin typeface="+mn-lt"/>
                        <a:ea typeface="Times New Roman"/>
                      </a:endParaRPr>
                    </a:p>
                  </a:txBody>
                  <a:tcPr marL="68580" marR="68580" marT="0" marB="0" anchor="b">
                    <a:solidFill>
                      <a:schemeClr val="tx1">
                        <a:lumMod val="65000"/>
                        <a:lumOff val="35000"/>
                      </a:schemeClr>
                    </a:solidFill>
                  </a:tcPr>
                </a:tc>
                <a:tc>
                  <a:txBody>
                    <a:bodyPr/>
                    <a:lstStyle/>
                    <a:p>
                      <a:pPr marL="0" marR="0" indent="0" algn="ctr">
                        <a:lnSpc>
                          <a:spcPts val="1300"/>
                        </a:lnSpc>
                        <a:spcBef>
                          <a:spcPts val="0"/>
                        </a:spcBef>
                        <a:spcAft>
                          <a:spcPts val="0"/>
                        </a:spcAft>
                      </a:pPr>
                      <a:r>
                        <a:rPr lang="en-US" sz="1400" b="1">
                          <a:solidFill>
                            <a:schemeClr val="bg1"/>
                          </a:solidFill>
                          <a:effectLst/>
                        </a:rPr>
                        <a:t>Mx</a:t>
                      </a:r>
                      <a:endParaRPr lang="en-US" sz="1400" b="1">
                        <a:solidFill>
                          <a:schemeClr val="bg1"/>
                        </a:solidFill>
                        <a:effectLst/>
                        <a:latin typeface="+mn-lt"/>
                        <a:ea typeface="Times New Roman"/>
                      </a:endParaRPr>
                    </a:p>
                  </a:txBody>
                  <a:tcPr marL="68580" marR="68580" marT="0" marB="0" anchor="b">
                    <a:solidFill>
                      <a:schemeClr val="tx1">
                        <a:lumMod val="65000"/>
                        <a:lumOff val="35000"/>
                      </a:schemeClr>
                    </a:solidFill>
                  </a:tcPr>
                </a:tc>
                <a:tc>
                  <a:txBody>
                    <a:bodyPr/>
                    <a:lstStyle/>
                    <a:p>
                      <a:pPr marL="0" marR="0" indent="0" algn="ctr">
                        <a:lnSpc>
                          <a:spcPts val="1300"/>
                        </a:lnSpc>
                        <a:spcBef>
                          <a:spcPts val="0"/>
                        </a:spcBef>
                        <a:spcAft>
                          <a:spcPts val="0"/>
                        </a:spcAft>
                      </a:pPr>
                      <a:r>
                        <a:rPr lang="en-US" sz="1400" b="1" dirty="0">
                          <a:solidFill>
                            <a:schemeClr val="bg1"/>
                          </a:solidFill>
                          <a:effectLst/>
                        </a:rPr>
                        <a:t>Hi</a:t>
                      </a:r>
                      <a:endParaRPr lang="en-US" sz="1400" b="1" dirty="0">
                        <a:solidFill>
                          <a:schemeClr val="bg1"/>
                        </a:solidFill>
                        <a:effectLst/>
                        <a:latin typeface="+mn-lt"/>
                        <a:ea typeface="Times New Roman"/>
                      </a:endParaRPr>
                    </a:p>
                  </a:txBody>
                  <a:tcPr marL="68580" marR="68580" marT="0" marB="0" anchor="b">
                    <a:solidFill>
                      <a:schemeClr val="tx1">
                        <a:lumMod val="65000"/>
                        <a:lumOff val="35000"/>
                      </a:schemeClr>
                    </a:solidFill>
                  </a:tcPr>
                </a:tc>
                <a:tc>
                  <a:txBody>
                    <a:bodyPr/>
                    <a:lstStyle/>
                    <a:p>
                      <a:endParaRPr lang="en-US" sz="1400" b="1" dirty="0">
                        <a:solidFill>
                          <a:schemeClr val="bg1"/>
                        </a:solidFill>
                        <a:effectLst/>
                        <a:latin typeface="+mn-lt"/>
                      </a:endParaRPr>
                    </a:p>
                  </a:txBody>
                  <a:tcPr marL="68580" marR="68580" marT="0" marB="0" anchor="b">
                    <a:solidFill>
                      <a:schemeClr val="tx1">
                        <a:lumMod val="65000"/>
                        <a:lumOff val="35000"/>
                      </a:schemeClr>
                    </a:solidFill>
                  </a:tcPr>
                </a:tc>
                <a:tc>
                  <a:txBody>
                    <a:bodyPr/>
                    <a:lstStyle/>
                    <a:p>
                      <a:endParaRPr lang="en-US" sz="1400" b="1" dirty="0">
                        <a:solidFill>
                          <a:schemeClr val="bg1"/>
                        </a:solidFill>
                        <a:effectLst/>
                        <a:latin typeface="+mn-lt"/>
                      </a:endParaRPr>
                    </a:p>
                  </a:txBody>
                  <a:tcPr marL="68580" marR="68580" marT="0" marB="0" anchor="b">
                    <a:solidFill>
                      <a:schemeClr val="tx1">
                        <a:lumMod val="65000"/>
                        <a:lumOff val="35000"/>
                      </a:schemeClr>
                    </a:solidFill>
                  </a:tcPr>
                </a:tc>
                <a:tc>
                  <a:txBody>
                    <a:bodyPr/>
                    <a:lstStyle/>
                    <a:p>
                      <a:endParaRPr lang="en-US" sz="1400" b="1" dirty="0">
                        <a:solidFill>
                          <a:schemeClr val="bg1"/>
                        </a:solidFill>
                        <a:effectLst/>
                        <a:latin typeface="+mn-lt"/>
                      </a:endParaRPr>
                    </a:p>
                  </a:txBody>
                  <a:tcPr marL="68580" marR="68580" marT="0" marB="0" anchor="b">
                    <a:solidFill>
                      <a:schemeClr val="tx1">
                        <a:lumMod val="65000"/>
                        <a:lumOff val="35000"/>
                      </a:schemeClr>
                    </a:solidFill>
                  </a:tcPr>
                </a:tc>
                <a:tc>
                  <a:txBody>
                    <a:bodyPr/>
                    <a:lstStyle/>
                    <a:p>
                      <a:endParaRPr lang="en-US" sz="1400" b="1" dirty="0">
                        <a:solidFill>
                          <a:schemeClr val="bg1"/>
                        </a:solidFill>
                        <a:effectLst/>
                        <a:latin typeface="+mn-lt"/>
                      </a:endParaRPr>
                    </a:p>
                  </a:txBody>
                  <a:tcPr marL="68580" marR="68580" marT="0" marB="0" anchor="b">
                    <a:solidFill>
                      <a:schemeClr val="tx1">
                        <a:lumMod val="65000"/>
                        <a:lumOff val="35000"/>
                      </a:schemeClr>
                    </a:solidFill>
                  </a:tcPr>
                </a:tc>
                <a:tc>
                  <a:txBody>
                    <a:bodyPr/>
                    <a:lstStyle/>
                    <a:p>
                      <a:endParaRPr lang="en-US" sz="1400" b="1" dirty="0">
                        <a:solidFill>
                          <a:schemeClr val="bg1"/>
                        </a:solidFill>
                        <a:effectLst/>
                        <a:latin typeface="+mn-lt"/>
                      </a:endParaRPr>
                    </a:p>
                  </a:txBody>
                  <a:tcPr marL="68580" marR="68580" marT="0" marB="0" anchor="b">
                    <a:solidFill>
                      <a:schemeClr val="tx1">
                        <a:lumMod val="65000"/>
                        <a:lumOff val="35000"/>
                      </a:schemeClr>
                    </a:solidFill>
                  </a:tcPr>
                </a:tc>
              </a:tr>
              <a:tr h="394701">
                <a:tc>
                  <a:txBody>
                    <a:bodyPr/>
                    <a:lstStyle/>
                    <a:p>
                      <a:pPr marL="0" marR="0" indent="0" algn="l">
                        <a:lnSpc>
                          <a:spcPts val="1300"/>
                        </a:lnSpc>
                        <a:spcBef>
                          <a:spcPts val="0"/>
                        </a:spcBef>
                        <a:spcAft>
                          <a:spcPts val="0"/>
                        </a:spcAft>
                      </a:pPr>
                      <a:r>
                        <a:rPr lang="en-US" sz="1400">
                          <a:effectLst/>
                        </a:rPr>
                        <a:t>Overall</a:t>
                      </a:r>
                      <a:endParaRPr lang="en-US" sz="1400">
                        <a:effectLst/>
                        <a:latin typeface="+mn-lt"/>
                        <a:ea typeface="Times New Roman"/>
                      </a:endParaRPr>
                    </a:p>
                  </a:txBody>
                  <a:tcPr marL="68580" marR="68580" marT="0" marB="0" anchor="b"/>
                </a:tc>
                <a:tc>
                  <a:txBody>
                    <a:bodyPr/>
                    <a:lstStyle/>
                    <a:p>
                      <a:pPr marL="0" marR="0" indent="0" algn="r">
                        <a:lnSpc>
                          <a:spcPts val="1300"/>
                        </a:lnSpc>
                        <a:spcBef>
                          <a:spcPts val="0"/>
                        </a:spcBef>
                        <a:spcAft>
                          <a:spcPts val="0"/>
                        </a:spcAft>
                      </a:pPr>
                      <a:r>
                        <a:rPr lang="en-US" sz="1400" dirty="0">
                          <a:effectLst/>
                        </a:rPr>
                        <a:t>0.02</a:t>
                      </a:r>
                      <a:endParaRPr lang="en-US" sz="1400" dirty="0">
                        <a:effectLst/>
                        <a:latin typeface="+mn-lt"/>
                        <a:ea typeface="Times New Roman"/>
                      </a:endParaRPr>
                    </a:p>
                  </a:txBody>
                  <a:tcPr marL="68580" marR="68580" marT="0" marB="0" anchor="b"/>
                </a:tc>
                <a:tc>
                  <a:txBody>
                    <a:bodyPr/>
                    <a:lstStyle/>
                    <a:p>
                      <a:pPr marL="0" marR="0" indent="0" algn="r">
                        <a:lnSpc>
                          <a:spcPts val="1300"/>
                        </a:lnSpc>
                        <a:spcBef>
                          <a:spcPts val="0"/>
                        </a:spcBef>
                        <a:spcAft>
                          <a:spcPts val="0"/>
                        </a:spcAft>
                      </a:pPr>
                      <a:r>
                        <a:rPr lang="en-US" sz="1400" dirty="0">
                          <a:effectLst/>
                        </a:rPr>
                        <a:t>0.07</a:t>
                      </a:r>
                      <a:endParaRPr lang="en-US" sz="1400" dirty="0">
                        <a:effectLst/>
                        <a:latin typeface="+mn-lt"/>
                        <a:ea typeface="Times New Roman"/>
                      </a:endParaRPr>
                    </a:p>
                  </a:txBody>
                  <a:tcPr marL="68580" marR="68580" marT="0" marB="0" anchor="b"/>
                </a:tc>
                <a:tc>
                  <a:txBody>
                    <a:bodyPr/>
                    <a:lstStyle/>
                    <a:p>
                      <a:pPr marL="0" marR="0" indent="0" algn="r">
                        <a:lnSpc>
                          <a:spcPts val="1300"/>
                        </a:lnSpc>
                        <a:spcBef>
                          <a:spcPts val="0"/>
                        </a:spcBef>
                        <a:spcAft>
                          <a:spcPts val="0"/>
                        </a:spcAft>
                      </a:pPr>
                      <a:r>
                        <a:rPr lang="en-US" sz="1400" dirty="0">
                          <a:effectLst/>
                        </a:rPr>
                        <a:t>0.10</a:t>
                      </a:r>
                      <a:endParaRPr lang="en-US" sz="1400" dirty="0">
                        <a:effectLst/>
                        <a:latin typeface="+mn-lt"/>
                        <a:ea typeface="Times New Roman"/>
                      </a:endParaRPr>
                    </a:p>
                  </a:txBody>
                  <a:tcPr marL="68580" marR="68580" marT="0" marB="0" anchor="b"/>
                </a:tc>
                <a:tc>
                  <a:txBody>
                    <a:bodyPr/>
                    <a:lstStyle/>
                    <a:p>
                      <a:pPr marL="0" marR="0" indent="0" algn="r">
                        <a:lnSpc>
                          <a:spcPts val="1300"/>
                        </a:lnSpc>
                        <a:spcBef>
                          <a:spcPts val="0"/>
                        </a:spcBef>
                        <a:spcAft>
                          <a:spcPts val="0"/>
                        </a:spcAft>
                      </a:pPr>
                      <a:r>
                        <a:rPr lang="en-US" sz="1400" dirty="0">
                          <a:effectLst/>
                        </a:rPr>
                        <a:t>0.10</a:t>
                      </a:r>
                      <a:endParaRPr lang="en-US" sz="1400" dirty="0">
                        <a:effectLst/>
                        <a:latin typeface="+mn-lt"/>
                        <a:ea typeface="Times New Roman"/>
                      </a:endParaRPr>
                    </a:p>
                  </a:txBody>
                  <a:tcPr marL="68580" marR="68580" marT="0" marB="0" anchor="b"/>
                </a:tc>
                <a:tc>
                  <a:txBody>
                    <a:bodyPr/>
                    <a:lstStyle/>
                    <a:p>
                      <a:pPr marL="0" marR="0" indent="0" algn="r">
                        <a:lnSpc>
                          <a:spcPts val="1300"/>
                        </a:lnSpc>
                        <a:spcBef>
                          <a:spcPts val="0"/>
                        </a:spcBef>
                        <a:spcAft>
                          <a:spcPts val="0"/>
                        </a:spcAft>
                      </a:pPr>
                      <a:r>
                        <a:rPr lang="en-US" sz="1400">
                          <a:effectLst/>
                        </a:rPr>
                        <a:t>0.05</a:t>
                      </a:r>
                      <a:endParaRPr lang="en-US" sz="1400">
                        <a:effectLst/>
                        <a:latin typeface="+mn-lt"/>
                        <a:ea typeface="Times New Roman"/>
                      </a:endParaRPr>
                    </a:p>
                  </a:txBody>
                  <a:tcPr marL="68580" marR="68580" marT="0" marB="0" anchor="b"/>
                </a:tc>
                <a:tc>
                  <a:txBody>
                    <a:bodyPr/>
                    <a:lstStyle/>
                    <a:p>
                      <a:pPr marL="0" marR="0" indent="0" algn="r">
                        <a:lnSpc>
                          <a:spcPts val="1300"/>
                        </a:lnSpc>
                        <a:spcBef>
                          <a:spcPts val="0"/>
                        </a:spcBef>
                        <a:spcAft>
                          <a:spcPts val="0"/>
                        </a:spcAft>
                      </a:pPr>
                      <a:r>
                        <a:rPr lang="en-US" sz="1400" dirty="0">
                          <a:effectLst/>
                        </a:rPr>
                        <a:t>0.09</a:t>
                      </a:r>
                      <a:endParaRPr lang="en-US" sz="1400" dirty="0">
                        <a:effectLst/>
                        <a:latin typeface="+mn-lt"/>
                        <a:ea typeface="Times New Roman"/>
                      </a:endParaRPr>
                    </a:p>
                  </a:txBody>
                  <a:tcPr marL="68580" marR="68580" marT="0" marB="0" anchor="b"/>
                </a:tc>
                <a:tc>
                  <a:txBody>
                    <a:bodyPr/>
                    <a:lstStyle/>
                    <a:p>
                      <a:endParaRPr lang="en-US" sz="1400" dirty="0">
                        <a:effectLst/>
                        <a:latin typeface="+mn-lt"/>
                      </a:endParaRPr>
                    </a:p>
                  </a:txBody>
                  <a:tcPr marL="68580" marR="68580" marT="0" marB="0" anchor="b"/>
                </a:tc>
                <a:tc>
                  <a:txBody>
                    <a:bodyPr/>
                    <a:lstStyle/>
                    <a:p>
                      <a:endParaRPr lang="en-US" sz="1400" dirty="0">
                        <a:effectLst/>
                        <a:latin typeface="+mn-lt"/>
                      </a:endParaRPr>
                    </a:p>
                  </a:txBody>
                  <a:tcPr marL="68580" marR="68580" marT="0" marB="0" anchor="b"/>
                </a:tc>
                <a:tc>
                  <a:txBody>
                    <a:bodyPr/>
                    <a:lstStyle/>
                    <a:p>
                      <a:endParaRPr lang="en-US" sz="1400">
                        <a:effectLst/>
                        <a:latin typeface="+mn-lt"/>
                      </a:endParaRPr>
                    </a:p>
                  </a:txBody>
                  <a:tcPr marL="68580" marR="68580" marT="0" marB="0" anchor="b"/>
                </a:tc>
                <a:tc>
                  <a:txBody>
                    <a:bodyPr/>
                    <a:lstStyle/>
                    <a:p>
                      <a:endParaRPr lang="en-US" sz="1400" dirty="0">
                        <a:effectLst/>
                        <a:latin typeface="+mn-lt"/>
                      </a:endParaRPr>
                    </a:p>
                  </a:txBody>
                  <a:tcPr marL="68580" marR="68580" marT="0" marB="0" anchor="b"/>
                </a:tc>
                <a:tc>
                  <a:txBody>
                    <a:bodyPr/>
                    <a:lstStyle/>
                    <a:p>
                      <a:endParaRPr lang="en-US" sz="1400">
                        <a:effectLst/>
                        <a:latin typeface="+mn-lt"/>
                      </a:endParaRPr>
                    </a:p>
                  </a:txBody>
                  <a:tcPr marL="68580" marR="68580" marT="0" marB="0" anchor="b"/>
                </a:tc>
              </a:tr>
              <a:tr h="394701">
                <a:tc>
                  <a:txBody>
                    <a:bodyPr/>
                    <a:lstStyle/>
                    <a:p>
                      <a:pPr marL="0" marR="0" indent="0" algn="l">
                        <a:lnSpc>
                          <a:spcPts val="1300"/>
                        </a:lnSpc>
                        <a:spcBef>
                          <a:spcPts val="0"/>
                        </a:spcBef>
                        <a:spcAft>
                          <a:spcPts val="0"/>
                        </a:spcAft>
                      </a:pPr>
                      <a:r>
                        <a:rPr lang="en-US" sz="1400">
                          <a:effectLst/>
                        </a:rPr>
                        <a:t>High </a:t>
                      </a:r>
                      <a:endParaRPr lang="en-US" sz="1400">
                        <a:effectLst/>
                        <a:latin typeface="+mn-lt"/>
                        <a:ea typeface="Times New Roman"/>
                      </a:endParaRPr>
                    </a:p>
                  </a:txBody>
                  <a:tcPr marL="68580" marR="68580" marT="0" marB="0" anchor="b"/>
                </a:tc>
                <a:tc>
                  <a:txBody>
                    <a:bodyPr/>
                    <a:lstStyle/>
                    <a:p>
                      <a:pPr marL="0" marR="0" indent="0" algn="r">
                        <a:lnSpc>
                          <a:spcPts val="1300"/>
                        </a:lnSpc>
                        <a:spcBef>
                          <a:spcPts val="0"/>
                        </a:spcBef>
                        <a:spcAft>
                          <a:spcPts val="0"/>
                        </a:spcAft>
                      </a:pPr>
                      <a:r>
                        <a:rPr lang="en-US" sz="1400">
                          <a:effectLst/>
                        </a:rPr>
                        <a:t>0.02</a:t>
                      </a:r>
                      <a:endParaRPr lang="en-US" sz="1400">
                        <a:effectLst/>
                        <a:latin typeface="+mn-lt"/>
                        <a:ea typeface="Times New Roman"/>
                      </a:endParaRPr>
                    </a:p>
                  </a:txBody>
                  <a:tcPr marL="68580" marR="68580" marT="0" marB="0" anchor="b"/>
                </a:tc>
                <a:tc>
                  <a:txBody>
                    <a:bodyPr/>
                    <a:lstStyle/>
                    <a:p>
                      <a:pPr marL="0" marR="0" indent="0" algn="r">
                        <a:lnSpc>
                          <a:spcPts val="1300"/>
                        </a:lnSpc>
                        <a:spcBef>
                          <a:spcPts val="0"/>
                        </a:spcBef>
                        <a:spcAft>
                          <a:spcPts val="0"/>
                        </a:spcAft>
                      </a:pPr>
                      <a:r>
                        <a:rPr lang="en-US" sz="1400">
                          <a:effectLst/>
                        </a:rPr>
                        <a:t>0.02</a:t>
                      </a:r>
                      <a:endParaRPr lang="en-US" sz="1400">
                        <a:effectLst/>
                        <a:latin typeface="+mn-lt"/>
                        <a:ea typeface="Times New Roman"/>
                      </a:endParaRPr>
                    </a:p>
                  </a:txBody>
                  <a:tcPr marL="68580" marR="68580" marT="0" marB="0" anchor="b"/>
                </a:tc>
                <a:tc>
                  <a:txBody>
                    <a:bodyPr/>
                    <a:lstStyle/>
                    <a:p>
                      <a:pPr marL="0" marR="0" indent="0" algn="r">
                        <a:lnSpc>
                          <a:spcPts val="1300"/>
                        </a:lnSpc>
                        <a:spcBef>
                          <a:spcPts val="0"/>
                        </a:spcBef>
                        <a:spcAft>
                          <a:spcPts val="0"/>
                        </a:spcAft>
                      </a:pPr>
                      <a:r>
                        <a:rPr lang="en-US" sz="1400">
                          <a:effectLst/>
                        </a:rPr>
                        <a:t>0.03</a:t>
                      </a:r>
                      <a:endParaRPr lang="en-US" sz="1400">
                        <a:effectLst/>
                        <a:latin typeface="+mn-lt"/>
                        <a:ea typeface="Times New Roman"/>
                      </a:endParaRPr>
                    </a:p>
                  </a:txBody>
                  <a:tcPr marL="68580" marR="68580" marT="0" marB="0" anchor="b"/>
                </a:tc>
                <a:tc>
                  <a:txBody>
                    <a:bodyPr/>
                    <a:lstStyle/>
                    <a:p>
                      <a:pPr marL="0" marR="0" indent="0" algn="r">
                        <a:lnSpc>
                          <a:spcPts val="1300"/>
                        </a:lnSpc>
                        <a:spcBef>
                          <a:spcPts val="0"/>
                        </a:spcBef>
                        <a:spcAft>
                          <a:spcPts val="0"/>
                        </a:spcAft>
                      </a:pPr>
                      <a:r>
                        <a:rPr lang="en-US" sz="1400">
                          <a:effectLst/>
                        </a:rPr>
                        <a:t>0.03</a:t>
                      </a:r>
                      <a:endParaRPr lang="en-US" sz="1400">
                        <a:effectLst/>
                        <a:latin typeface="+mn-lt"/>
                        <a:ea typeface="Times New Roman"/>
                      </a:endParaRPr>
                    </a:p>
                  </a:txBody>
                  <a:tcPr marL="68580" marR="68580" marT="0" marB="0" anchor="b"/>
                </a:tc>
                <a:tc>
                  <a:txBody>
                    <a:bodyPr/>
                    <a:lstStyle/>
                    <a:p>
                      <a:pPr marL="0" marR="0" indent="0" algn="r">
                        <a:lnSpc>
                          <a:spcPts val="1300"/>
                        </a:lnSpc>
                        <a:spcBef>
                          <a:spcPts val="0"/>
                        </a:spcBef>
                        <a:spcAft>
                          <a:spcPts val="0"/>
                        </a:spcAft>
                      </a:pPr>
                      <a:r>
                        <a:rPr lang="en-US" sz="1400">
                          <a:effectLst/>
                        </a:rPr>
                        <a:t>0.03</a:t>
                      </a:r>
                      <a:endParaRPr lang="en-US" sz="1400">
                        <a:effectLst/>
                        <a:latin typeface="+mn-lt"/>
                        <a:ea typeface="Times New Roman"/>
                      </a:endParaRPr>
                    </a:p>
                  </a:txBody>
                  <a:tcPr marL="68580" marR="68580" marT="0" marB="0" anchor="b"/>
                </a:tc>
                <a:tc>
                  <a:txBody>
                    <a:bodyPr/>
                    <a:lstStyle/>
                    <a:p>
                      <a:pPr marL="0" marR="0" indent="0" algn="r">
                        <a:lnSpc>
                          <a:spcPts val="1300"/>
                        </a:lnSpc>
                        <a:spcBef>
                          <a:spcPts val="0"/>
                        </a:spcBef>
                        <a:spcAft>
                          <a:spcPts val="0"/>
                        </a:spcAft>
                      </a:pPr>
                      <a:r>
                        <a:rPr lang="en-US" sz="1400">
                          <a:effectLst/>
                        </a:rPr>
                        <a:t>0.03</a:t>
                      </a:r>
                      <a:endParaRPr lang="en-US" sz="1400">
                        <a:effectLst/>
                        <a:latin typeface="+mn-lt"/>
                        <a:ea typeface="Times New Roman"/>
                      </a:endParaRPr>
                    </a:p>
                  </a:txBody>
                  <a:tcPr marL="68580" marR="68580" marT="0" marB="0" anchor="b"/>
                </a:tc>
                <a:tc>
                  <a:txBody>
                    <a:bodyPr/>
                    <a:lstStyle/>
                    <a:p>
                      <a:endParaRPr lang="en-US" sz="1400">
                        <a:effectLst/>
                        <a:latin typeface="+mn-lt"/>
                      </a:endParaRPr>
                    </a:p>
                  </a:txBody>
                  <a:tcPr marL="68580" marR="68580" marT="0" marB="0" anchor="b"/>
                </a:tc>
                <a:tc>
                  <a:txBody>
                    <a:bodyPr/>
                    <a:lstStyle/>
                    <a:p>
                      <a:endParaRPr lang="en-US" sz="1400">
                        <a:effectLst/>
                        <a:latin typeface="+mn-lt"/>
                      </a:endParaRPr>
                    </a:p>
                  </a:txBody>
                  <a:tcPr marL="68580" marR="68580" marT="0" marB="0" anchor="b"/>
                </a:tc>
                <a:tc>
                  <a:txBody>
                    <a:bodyPr/>
                    <a:lstStyle/>
                    <a:p>
                      <a:endParaRPr lang="en-US" sz="1400" dirty="0">
                        <a:effectLst/>
                        <a:latin typeface="+mn-lt"/>
                      </a:endParaRPr>
                    </a:p>
                  </a:txBody>
                  <a:tcPr marL="68580" marR="68580" marT="0" marB="0" anchor="b"/>
                </a:tc>
                <a:tc>
                  <a:txBody>
                    <a:bodyPr/>
                    <a:lstStyle/>
                    <a:p>
                      <a:endParaRPr lang="en-US" sz="1400" dirty="0">
                        <a:effectLst/>
                        <a:latin typeface="+mn-lt"/>
                      </a:endParaRPr>
                    </a:p>
                  </a:txBody>
                  <a:tcPr marL="68580" marR="68580" marT="0" marB="0" anchor="b"/>
                </a:tc>
                <a:tc>
                  <a:txBody>
                    <a:bodyPr/>
                    <a:lstStyle/>
                    <a:p>
                      <a:endParaRPr lang="en-US" sz="1400" dirty="0">
                        <a:effectLst/>
                        <a:latin typeface="+mn-lt"/>
                      </a:endParaRPr>
                    </a:p>
                  </a:txBody>
                  <a:tcPr marL="68580" marR="68580" marT="0" marB="0" anchor="b"/>
                </a:tc>
              </a:tr>
              <a:tr h="394701">
                <a:tc>
                  <a:txBody>
                    <a:bodyPr/>
                    <a:lstStyle/>
                    <a:p>
                      <a:pPr marL="0" marR="0" indent="0" algn="l">
                        <a:lnSpc>
                          <a:spcPts val="1300"/>
                        </a:lnSpc>
                        <a:spcBef>
                          <a:spcPts val="0"/>
                        </a:spcBef>
                        <a:spcAft>
                          <a:spcPts val="0"/>
                        </a:spcAft>
                      </a:pPr>
                      <a:r>
                        <a:rPr lang="en-US" sz="1400">
                          <a:effectLst/>
                        </a:rPr>
                        <a:t>Low </a:t>
                      </a:r>
                      <a:endParaRPr lang="en-US" sz="1400">
                        <a:effectLst/>
                        <a:latin typeface="+mn-lt"/>
                        <a:ea typeface="Times New Roman"/>
                      </a:endParaRPr>
                    </a:p>
                  </a:txBody>
                  <a:tcPr marL="68580" marR="68580" marT="0" marB="0" anchor="b"/>
                </a:tc>
                <a:tc>
                  <a:txBody>
                    <a:bodyPr/>
                    <a:lstStyle/>
                    <a:p>
                      <a:pPr marL="0" marR="0" indent="0" algn="r">
                        <a:lnSpc>
                          <a:spcPts val="1300"/>
                        </a:lnSpc>
                        <a:spcBef>
                          <a:spcPts val="0"/>
                        </a:spcBef>
                        <a:spcAft>
                          <a:spcPts val="0"/>
                        </a:spcAft>
                      </a:pPr>
                      <a:r>
                        <a:rPr lang="en-US" sz="1400">
                          <a:effectLst/>
                        </a:rPr>
                        <a:t>0.00</a:t>
                      </a:r>
                      <a:endParaRPr lang="en-US" sz="1400">
                        <a:effectLst/>
                        <a:latin typeface="+mn-lt"/>
                        <a:ea typeface="Times New Roman"/>
                      </a:endParaRPr>
                    </a:p>
                  </a:txBody>
                  <a:tcPr marL="68580" marR="68580" marT="0" marB="0" anchor="b"/>
                </a:tc>
                <a:tc>
                  <a:txBody>
                    <a:bodyPr/>
                    <a:lstStyle/>
                    <a:p>
                      <a:pPr marL="0" marR="0" indent="0" algn="r">
                        <a:lnSpc>
                          <a:spcPts val="1300"/>
                        </a:lnSpc>
                        <a:spcBef>
                          <a:spcPts val="0"/>
                        </a:spcBef>
                        <a:spcAft>
                          <a:spcPts val="0"/>
                        </a:spcAft>
                      </a:pPr>
                      <a:r>
                        <a:rPr lang="en-US" sz="1400" dirty="0">
                          <a:effectLst/>
                        </a:rPr>
                        <a:t>0.05</a:t>
                      </a:r>
                      <a:endParaRPr lang="en-US" sz="1400" dirty="0">
                        <a:effectLst/>
                        <a:latin typeface="+mn-lt"/>
                        <a:ea typeface="Times New Roman"/>
                      </a:endParaRPr>
                    </a:p>
                  </a:txBody>
                  <a:tcPr marL="68580" marR="68580" marT="0" marB="0" anchor="b">
                    <a:solidFill>
                      <a:schemeClr val="tx2">
                        <a:lumMod val="20000"/>
                        <a:lumOff val="80000"/>
                      </a:schemeClr>
                    </a:solidFill>
                  </a:tcPr>
                </a:tc>
                <a:tc>
                  <a:txBody>
                    <a:bodyPr/>
                    <a:lstStyle/>
                    <a:p>
                      <a:pPr marL="0" marR="0" indent="0" algn="r">
                        <a:lnSpc>
                          <a:spcPts val="1300"/>
                        </a:lnSpc>
                        <a:spcBef>
                          <a:spcPts val="0"/>
                        </a:spcBef>
                        <a:spcAft>
                          <a:spcPts val="0"/>
                        </a:spcAft>
                      </a:pPr>
                      <a:r>
                        <a:rPr lang="en-US" sz="1400" dirty="0">
                          <a:effectLst/>
                        </a:rPr>
                        <a:t>0.05</a:t>
                      </a:r>
                      <a:endParaRPr lang="en-US" sz="1400" dirty="0">
                        <a:effectLst/>
                        <a:latin typeface="+mn-lt"/>
                        <a:ea typeface="Times New Roman"/>
                      </a:endParaRPr>
                    </a:p>
                  </a:txBody>
                  <a:tcPr marL="68580" marR="68580" marT="0" marB="0" anchor="b">
                    <a:solidFill>
                      <a:schemeClr val="tx2">
                        <a:lumMod val="20000"/>
                        <a:lumOff val="80000"/>
                      </a:schemeClr>
                    </a:solidFill>
                  </a:tcPr>
                </a:tc>
                <a:tc>
                  <a:txBody>
                    <a:bodyPr/>
                    <a:lstStyle/>
                    <a:p>
                      <a:pPr marL="0" marR="0" indent="0" algn="r">
                        <a:lnSpc>
                          <a:spcPts val="1300"/>
                        </a:lnSpc>
                        <a:spcBef>
                          <a:spcPts val="0"/>
                        </a:spcBef>
                        <a:spcAft>
                          <a:spcPts val="0"/>
                        </a:spcAft>
                      </a:pPr>
                      <a:r>
                        <a:rPr lang="en-US" sz="1400" dirty="0">
                          <a:effectLst/>
                        </a:rPr>
                        <a:t>0.08</a:t>
                      </a:r>
                      <a:endParaRPr lang="en-US" sz="1400" dirty="0">
                        <a:effectLst/>
                        <a:latin typeface="+mn-lt"/>
                        <a:ea typeface="Times New Roman"/>
                      </a:endParaRPr>
                    </a:p>
                  </a:txBody>
                  <a:tcPr marL="68580" marR="68580" marT="0" marB="0" anchor="b">
                    <a:solidFill>
                      <a:schemeClr val="tx2">
                        <a:lumMod val="20000"/>
                        <a:lumOff val="80000"/>
                      </a:schemeClr>
                    </a:solidFill>
                  </a:tcPr>
                </a:tc>
                <a:tc>
                  <a:txBody>
                    <a:bodyPr/>
                    <a:lstStyle/>
                    <a:p>
                      <a:pPr marL="0" marR="0" indent="0" algn="r">
                        <a:lnSpc>
                          <a:spcPts val="1300"/>
                        </a:lnSpc>
                        <a:spcBef>
                          <a:spcPts val="0"/>
                        </a:spcBef>
                        <a:spcAft>
                          <a:spcPts val="0"/>
                        </a:spcAft>
                      </a:pPr>
                      <a:r>
                        <a:rPr lang="en-US" sz="1400" dirty="0">
                          <a:effectLst/>
                        </a:rPr>
                        <a:t>0.03</a:t>
                      </a:r>
                      <a:endParaRPr lang="en-US" sz="1400" dirty="0">
                        <a:effectLst/>
                        <a:latin typeface="+mn-lt"/>
                        <a:ea typeface="Times New Roman"/>
                      </a:endParaRPr>
                    </a:p>
                  </a:txBody>
                  <a:tcPr marL="68580" marR="68580" marT="0" marB="0" anchor="b">
                    <a:solidFill>
                      <a:schemeClr val="tx2">
                        <a:lumMod val="20000"/>
                        <a:lumOff val="80000"/>
                      </a:schemeClr>
                    </a:solidFill>
                  </a:tcPr>
                </a:tc>
                <a:tc>
                  <a:txBody>
                    <a:bodyPr/>
                    <a:lstStyle/>
                    <a:p>
                      <a:pPr marL="0" marR="0" indent="0" algn="r">
                        <a:lnSpc>
                          <a:spcPts val="1300"/>
                        </a:lnSpc>
                        <a:spcBef>
                          <a:spcPts val="0"/>
                        </a:spcBef>
                        <a:spcAft>
                          <a:spcPts val="0"/>
                        </a:spcAft>
                      </a:pPr>
                      <a:r>
                        <a:rPr lang="en-US" sz="1400" dirty="0">
                          <a:effectLst/>
                        </a:rPr>
                        <a:t>0.06</a:t>
                      </a:r>
                      <a:endParaRPr lang="en-US" sz="1400" dirty="0">
                        <a:effectLst/>
                        <a:latin typeface="+mn-lt"/>
                        <a:ea typeface="Times New Roman"/>
                      </a:endParaRPr>
                    </a:p>
                  </a:txBody>
                  <a:tcPr marL="68580" marR="68580" marT="0" marB="0" anchor="b">
                    <a:solidFill>
                      <a:schemeClr val="tx2">
                        <a:lumMod val="20000"/>
                        <a:lumOff val="80000"/>
                      </a:schemeClr>
                    </a:solidFill>
                  </a:tcPr>
                </a:tc>
                <a:tc>
                  <a:txBody>
                    <a:bodyPr/>
                    <a:lstStyle/>
                    <a:p>
                      <a:endParaRPr lang="en-US" sz="1400">
                        <a:effectLst/>
                        <a:latin typeface="+mn-lt"/>
                      </a:endParaRPr>
                    </a:p>
                  </a:txBody>
                  <a:tcPr marL="68580" marR="68580" marT="0" marB="0" anchor="b"/>
                </a:tc>
                <a:tc>
                  <a:txBody>
                    <a:bodyPr/>
                    <a:lstStyle/>
                    <a:p>
                      <a:endParaRPr lang="en-US" sz="1400">
                        <a:effectLst/>
                        <a:latin typeface="+mn-lt"/>
                      </a:endParaRPr>
                    </a:p>
                  </a:txBody>
                  <a:tcPr marL="68580" marR="68580" marT="0" marB="0" anchor="b"/>
                </a:tc>
                <a:tc>
                  <a:txBody>
                    <a:bodyPr/>
                    <a:lstStyle/>
                    <a:p>
                      <a:endParaRPr lang="en-US" sz="1400">
                        <a:effectLst/>
                        <a:latin typeface="+mn-lt"/>
                      </a:endParaRPr>
                    </a:p>
                  </a:txBody>
                  <a:tcPr marL="68580" marR="68580" marT="0" marB="0" anchor="b"/>
                </a:tc>
                <a:tc>
                  <a:txBody>
                    <a:bodyPr/>
                    <a:lstStyle/>
                    <a:p>
                      <a:endParaRPr lang="en-US" sz="1400" dirty="0">
                        <a:effectLst/>
                        <a:latin typeface="+mn-lt"/>
                      </a:endParaRPr>
                    </a:p>
                  </a:txBody>
                  <a:tcPr marL="68580" marR="68580" marT="0" marB="0" anchor="b"/>
                </a:tc>
                <a:tc>
                  <a:txBody>
                    <a:bodyPr/>
                    <a:lstStyle/>
                    <a:p>
                      <a:endParaRPr lang="en-US" sz="1400" dirty="0">
                        <a:effectLst/>
                        <a:latin typeface="+mn-lt"/>
                      </a:endParaRPr>
                    </a:p>
                  </a:txBody>
                  <a:tcPr marL="68580" marR="68580" marT="0" marB="0" anchor="b"/>
                </a:tc>
              </a:tr>
            </a:tbl>
          </a:graphicData>
        </a:graphic>
      </p:graphicFrame>
      <p:sp>
        <p:nvSpPr>
          <p:cNvPr id="6" name="Rectangular Callout 5"/>
          <p:cNvSpPr/>
          <p:nvPr/>
        </p:nvSpPr>
        <p:spPr>
          <a:xfrm>
            <a:off x="5410200" y="2362200"/>
            <a:ext cx="1981200" cy="838200"/>
          </a:xfrm>
          <a:prstGeom prst="wedgeRectCallout">
            <a:avLst>
              <a:gd name="adj1" fmla="val -72615"/>
              <a:gd name="adj2" fmla="val 30571"/>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Poor use of </a:t>
            </a:r>
            <a:br>
              <a:rPr lang="en-US" dirty="0" smtClean="0">
                <a:solidFill>
                  <a:schemeClr val="tx1"/>
                </a:solidFill>
              </a:rPr>
            </a:br>
            <a:r>
              <a:rPr lang="en-US" dirty="0" smtClean="0">
                <a:solidFill>
                  <a:schemeClr val="tx1"/>
                </a:solidFill>
              </a:rPr>
              <a:t>mass media</a:t>
            </a:r>
            <a:endParaRPr lang="en-US" dirty="0">
              <a:solidFill>
                <a:schemeClr val="tx1"/>
              </a:solidFill>
            </a:endParaRPr>
          </a:p>
        </p:txBody>
      </p:sp>
    </p:spTree>
    <p:extLst>
      <p:ext uri="{BB962C8B-B14F-4D97-AF65-F5344CB8AC3E}">
        <p14:creationId xmlns:p14="http://schemas.microsoft.com/office/powerpoint/2010/main" val="1805267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6248400" cy="1371600"/>
          </a:xfrm>
        </p:spPr>
        <p:txBody>
          <a:bodyPr>
            <a:normAutofit/>
          </a:bodyPr>
          <a:lstStyle/>
          <a:p>
            <a:r>
              <a:rPr lang="en-US" dirty="0" smtClean="0"/>
              <a:t>Concluding Remarks</a:t>
            </a:r>
            <a:endParaRPr lang="en-US" dirty="0"/>
          </a:p>
        </p:txBody>
      </p:sp>
      <p:sp>
        <p:nvSpPr>
          <p:cNvPr id="4" name="Slide Number Placeholder 3"/>
          <p:cNvSpPr>
            <a:spLocks noGrp="1"/>
          </p:cNvSpPr>
          <p:nvPr>
            <p:ph type="sldNum" sz="quarter" idx="12"/>
          </p:nvPr>
        </p:nvSpPr>
        <p:spPr/>
        <p:txBody>
          <a:bodyPr/>
          <a:lstStyle/>
          <a:p>
            <a:fld id="{F38DF745-7D3F-47F4-83A3-874385CFAA69}" type="slidenum">
              <a:rPr lang="en-US" smtClean="0"/>
              <a:pPr/>
              <a:t>34</a:t>
            </a:fld>
            <a:endParaRPr lang="en-US"/>
          </a:p>
        </p:txBody>
      </p:sp>
      <p:sp>
        <p:nvSpPr>
          <p:cNvPr id="5" name="Content Placeholder 4"/>
          <p:cNvSpPr>
            <a:spLocks noGrp="1"/>
          </p:cNvSpPr>
          <p:nvPr>
            <p:ph idx="1"/>
          </p:nvPr>
        </p:nvSpPr>
        <p:spPr/>
        <p:txBody>
          <a:bodyPr/>
          <a:lstStyle/>
          <a:p>
            <a:r>
              <a:rPr lang="en-US" dirty="0" smtClean="0"/>
              <a:t>“Using Pattern Matching to Assess Gameplay” </a:t>
            </a:r>
            <a:br>
              <a:rPr lang="en-US" dirty="0" smtClean="0"/>
            </a:br>
            <a:r>
              <a:rPr lang="en-US" dirty="0" smtClean="0"/>
              <a:t> (Chapter 19)</a:t>
            </a:r>
          </a:p>
          <a:p>
            <a:r>
              <a:rPr lang="en-US" dirty="0" err="1" smtClean="0"/>
              <a:t>Loh</a:t>
            </a:r>
            <a:r>
              <a:rPr lang="en-US" dirty="0"/>
              <a:t>, C. S</a:t>
            </a:r>
            <a:r>
              <a:rPr lang="en-US" dirty="0" smtClean="0"/>
              <a:t>., Sheng</a:t>
            </a:r>
            <a:r>
              <a:rPr lang="en-US" dirty="0"/>
              <a:t>, Y</a:t>
            </a:r>
            <a:r>
              <a:rPr lang="en-US" dirty="0" smtClean="0"/>
              <a:t>., &amp; </a:t>
            </a:r>
            <a:r>
              <a:rPr lang="en-US" dirty="0" err="1" smtClean="0"/>
              <a:t>Ifenthaler</a:t>
            </a:r>
            <a:r>
              <a:rPr lang="en-US" dirty="0" smtClean="0"/>
              <a:t>, </a:t>
            </a:r>
            <a:r>
              <a:rPr lang="en-US" dirty="0"/>
              <a:t>D.</a:t>
            </a:r>
            <a:r>
              <a:rPr lang="en-US" dirty="0" smtClean="0"/>
              <a:t> </a:t>
            </a:r>
            <a:r>
              <a:rPr lang="en-US" dirty="0"/>
              <a:t>(Eds</a:t>
            </a:r>
            <a:r>
              <a:rPr lang="en-US" dirty="0" smtClean="0"/>
              <a:t>.). (2015). </a:t>
            </a:r>
            <a:r>
              <a:rPr lang="en-US" i="1" dirty="0" smtClean="0"/>
              <a:t>Serious game analytics: Methodologies for performance measurement, assessment, and improvement. </a:t>
            </a:r>
            <a:r>
              <a:rPr lang="en-US" dirty="0" smtClean="0"/>
              <a:t>New York, NY: Springer.</a:t>
            </a:r>
          </a:p>
          <a:p>
            <a:endParaRPr lang="en-US" dirty="0"/>
          </a:p>
          <a:p>
            <a:r>
              <a:rPr lang="en-US" dirty="0" smtClean="0"/>
              <a:t>Contact us:</a:t>
            </a:r>
          </a:p>
          <a:p>
            <a:r>
              <a:rPr lang="en-US" dirty="0" smtClean="0"/>
              <a:t>Rod Myers – </a:t>
            </a:r>
            <a:r>
              <a:rPr lang="en-US" dirty="0" smtClean="0">
                <a:hlinkClick r:id="rId2"/>
              </a:rPr>
              <a:t>rod@webgrok.com</a:t>
            </a:r>
            <a:endParaRPr lang="en-US" dirty="0" smtClean="0"/>
          </a:p>
          <a:p>
            <a:r>
              <a:rPr lang="en-US" dirty="0" smtClean="0"/>
              <a:t>Ted Frick – </a:t>
            </a:r>
            <a:r>
              <a:rPr lang="en-US" dirty="0" smtClean="0">
                <a:hlinkClick r:id="rId3"/>
              </a:rPr>
              <a:t>frick@indiana.edu</a:t>
            </a:r>
            <a:endParaRPr lang="en-US" dirty="0" smtClean="0"/>
          </a:p>
          <a:p>
            <a:endParaRPr lang="en-US" dirty="0"/>
          </a:p>
        </p:txBody>
      </p:sp>
    </p:spTree>
    <p:extLst>
      <p:ext uri="{BB962C8B-B14F-4D97-AF65-F5344CB8AC3E}">
        <p14:creationId xmlns:p14="http://schemas.microsoft.com/office/powerpoint/2010/main" val="17341477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What’s the difference?</a:t>
            </a:r>
          </a:p>
        </p:txBody>
      </p:sp>
      <p:sp>
        <p:nvSpPr>
          <p:cNvPr id="3" name="Content Placeholder 2"/>
          <p:cNvSpPr>
            <a:spLocks noGrp="1"/>
          </p:cNvSpPr>
          <p:nvPr>
            <p:ph idx="1"/>
          </p:nvPr>
        </p:nvSpPr>
        <p:spPr/>
        <p:txBody>
          <a:bodyPr>
            <a:normAutofit lnSpcReduction="10000"/>
          </a:bodyPr>
          <a:lstStyle/>
          <a:p>
            <a:r>
              <a:rPr lang="en-US" sz="3600" b="0" dirty="0" smtClean="0"/>
              <a:t>The </a:t>
            </a:r>
            <a:r>
              <a:rPr lang="en-US" sz="3600" b="0" dirty="0"/>
              <a:t>short answer</a:t>
            </a:r>
            <a:r>
              <a:rPr lang="en-US" sz="3600" b="0" dirty="0" smtClean="0"/>
              <a:t>:</a:t>
            </a:r>
            <a:endParaRPr lang="en-US" sz="2400" b="0" dirty="0" smtClean="0"/>
          </a:p>
          <a:p>
            <a:pPr marL="800100" lvl="1" indent="-342900">
              <a:buFont typeface="Arial"/>
              <a:buChar char="•"/>
            </a:pPr>
            <a:r>
              <a:rPr lang="en-US" sz="2400" b="0" dirty="0" smtClean="0"/>
              <a:t>APT </a:t>
            </a:r>
            <a:r>
              <a:rPr lang="en-US" sz="2400" b="0" i="1" dirty="0" smtClean="0">
                <a:solidFill>
                  <a:srgbClr val="FF0000"/>
                </a:solidFill>
              </a:rPr>
              <a:t>measures </a:t>
            </a:r>
            <a:r>
              <a:rPr lang="en-US" sz="2400" b="0" i="1" dirty="0">
                <a:solidFill>
                  <a:srgbClr val="FF0000"/>
                </a:solidFill>
              </a:rPr>
              <a:t>the relation</a:t>
            </a:r>
            <a:r>
              <a:rPr lang="en-US" sz="2400" b="0" dirty="0"/>
              <a:t>.</a:t>
            </a:r>
          </a:p>
          <a:p>
            <a:pPr marL="800100" lvl="1" indent="-342900">
              <a:buFont typeface="Arial"/>
              <a:buChar char="•"/>
            </a:pPr>
            <a:r>
              <a:rPr lang="en-US" sz="2400" b="0" dirty="0" smtClean="0"/>
              <a:t>LMA </a:t>
            </a:r>
            <a:r>
              <a:rPr lang="en-US" sz="2400" b="0" i="1" dirty="0">
                <a:solidFill>
                  <a:srgbClr val="FF0000"/>
                </a:solidFill>
              </a:rPr>
              <a:t>relates the measures</a:t>
            </a:r>
            <a:r>
              <a:rPr lang="en-US" sz="2400" b="0" dirty="0" smtClean="0"/>
              <a:t>.</a:t>
            </a:r>
            <a:endParaRPr lang="en-US" sz="2400" dirty="0" smtClean="0"/>
          </a:p>
          <a:p>
            <a:r>
              <a:rPr lang="en-US" sz="3600" b="0" dirty="0" smtClean="0"/>
              <a:t>Why is this important?</a:t>
            </a:r>
          </a:p>
          <a:p>
            <a:pPr marL="800100" lvl="1" indent="-342900">
              <a:buFont typeface="Arial"/>
              <a:buChar char="•"/>
            </a:pPr>
            <a:r>
              <a:rPr lang="en-US" sz="2400" b="0" dirty="0" smtClean="0"/>
              <a:t>When we make </a:t>
            </a:r>
            <a:r>
              <a:rPr lang="en-US" sz="2400" b="0" i="1" dirty="0" smtClean="0"/>
              <a:t>separate</a:t>
            </a:r>
            <a:r>
              <a:rPr lang="en-US" sz="2400" b="0" dirty="0" smtClean="0"/>
              <a:t> measures of phenomena we have only independent measures to associate.</a:t>
            </a:r>
          </a:p>
          <a:p>
            <a:pPr marL="800100" lvl="1" indent="-342900">
              <a:buFont typeface="Arial"/>
              <a:buChar char="•"/>
            </a:pPr>
            <a:r>
              <a:rPr lang="en-US" sz="2400" dirty="0" smtClean="0"/>
              <a:t>We can do only traditional analysis of associations, such as Pearson correlations, multiple regression, ANOVA, etc.</a:t>
            </a:r>
            <a:endParaRPr lang="en-US" sz="2400" b="0" dirty="0"/>
          </a:p>
        </p:txBody>
      </p:sp>
      <p:sp>
        <p:nvSpPr>
          <p:cNvPr id="4" name="Slide Number Placeholder 3"/>
          <p:cNvSpPr>
            <a:spLocks noGrp="1"/>
          </p:cNvSpPr>
          <p:nvPr>
            <p:ph type="sldNum" sz="quarter" idx="12"/>
          </p:nvPr>
        </p:nvSpPr>
        <p:spPr/>
        <p:txBody>
          <a:bodyPr/>
          <a:lstStyle/>
          <a:p>
            <a:fld id="{F38DF745-7D3F-47F4-83A3-874385CFAA69}" type="slidenum">
              <a:rPr lang="en-US" smtClean="0"/>
              <a:pPr/>
              <a:t>4</a:t>
            </a:fld>
            <a:endParaRPr lang="en-US"/>
          </a:p>
        </p:txBody>
      </p:sp>
    </p:spTree>
    <p:extLst>
      <p:ext uri="{BB962C8B-B14F-4D97-AF65-F5344CB8AC3E}">
        <p14:creationId xmlns:p14="http://schemas.microsoft.com/office/powerpoint/2010/main" val="17828147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the difference?</a:t>
            </a:r>
            <a:endParaRPr lang="en-US" dirty="0"/>
          </a:p>
        </p:txBody>
      </p:sp>
      <p:sp>
        <p:nvSpPr>
          <p:cNvPr id="3" name="Content Placeholder 2"/>
          <p:cNvSpPr>
            <a:spLocks noGrp="1"/>
          </p:cNvSpPr>
          <p:nvPr>
            <p:ph idx="1"/>
          </p:nvPr>
        </p:nvSpPr>
        <p:spPr/>
        <p:txBody>
          <a:bodyPr>
            <a:normAutofit/>
          </a:bodyPr>
          <a:lstStyle/>
          <a:p>
            <a:pPr marL="342900" indent="-342900">
              <a:buFont typeface="Arial"/>
              <a:buChar char="•"/>
            </a:pPr>
            <a:r>
              <a:rPr lang="en-US" sz="2400" b="0" dirty="0" smtClean="0"/>
              <a:t>In APT, temporal patterns are observed and coded.</a:t>
            </a:r>
          </a:p>
          <a:p>
            <a:pPr marL="342900" indent="-342900">
              <a:buFont typeface="Arial"/>
              <a:buChar char="•"/>
            </a:pPr>
            <a:r>
              <a:rPr lang="en-US" sz="2400" b="0" dirty="0" smtClean="0"/>
              <a:t>APT queries directly count patterns in temporal maps.</a:t>
            </a:r>
          </a:p>
          <a:p>
            <a:pPr marL="342900" indent="-342900">
              <a:buFont typeface="Arial"/>
              <a:buChar char="•"/>
            </a:pPr>
            <a:r>
              <a:rPr lang="en-US" sz="2400" b="0" dirty="0"/>
              <a:t>T</a:t>
            </a:r>
            <a:r>
              <a:rPr lang="en-US" sz="2400" b="0" dirty="0" smtClean="0"/>
              <a:t>here is no way to derive these pattern counts from separate measures of phenomena, as done in the Linear Models Approach (LMA).</a:t>
            </a:r>
          </a:p>
        </p:txBody>
      </p:sp>
      <p:sp>
        <p:nvSpPr>
          <p:cNvPr id="4" name="Slide Number Placeholder 3"/>
          <p:cNvSpPr>
            <a:spLocks noGrp="1"/>
          </p:cNvSpPr>
          <p:nvPr>
            <p:ph type="sldNum" sz="quarter" idx="12"/>
          </p:nvPr>
        </p:nvSpPr>
        <p:spPr/>
        <p:txBody>
          <a:bodyPr/>
          <a:lstStyle/>
          <a:p>
            <a:fld id="{F38DF745-7D3F-47F4-83A3-874385CFAA69}" type="slidenum">
              <a:rPr lang="en-US" smtClean="0"/>
              <a:pPr/>
              <a:t>5</a:t>
            </a:fld>
            <a:endParaRPr lang="en-US"/>
          </a:p>
        </p:txBody>
      </p:sp>
    </p:spTree>
    <p:extLst>
      <p:ext uri="{BB962C8B-B14F-4D97-AF65-F5344CB8AC3E}">
        <p14:creationId xmlns:p14="http://schemas.microsoft.com/office/powerpoint/2010/main" val="15347017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the difference (cont’d)</a:t>
            </a:r>
            <a:endParaRPr lang="en-US" dirty="0"/>
          </a:p>
        </p:txBody>
      </p:sp>
      <p:sp>
        <p:nvSpPr>
          <p:cNvPr id="3" name="Content Placeholder 2"/>
          <p:cNvSpPr>
            <a:spLocks noGrp="1"/>
          </p:cNvSpPr>
          <p:nvPr>
            <p:ph idx="1"/>
          </p:nvPr>
        </p:nvSpPr>
        <p:spPr/>
        <p:txBody>
          <a:bodyPr>
            <a:normAutofit lnSpcReduction="10000"/>
          </a:bodyPr>
          <a:lstStyle/>
          <a:p>
            <a:pPr marL="342900" indent="-342900">
              <a:buFont typeface="Arial"/>
              <a:buChar char="•"/>
            </a:pPr>
            <a:r>
              <a:rPr lang="en-US" b="0" dirty="0"/>
              <a:t>“The mathematical conclusion is that there is no way to uniquely determine the joint probability distribution given only the marginal probability distributions...” (Frick, 1984, p. 79)</a:t>
            </a:r>
          </a:p>
          <a:p>
            <a:pPr marL="342900" indent="-342900">
              <a:buFont typeface="Arial"/>
              <a:buChar char="•"/>
            </a:pPr>
            <a:r>
              <a:rPr lang="en-US" b="0" dirty="0" smtClean="0"/>
              <a:t>The LMA is handicapped, as was Humpty Dumpty after falling from the wall:</a:t>
            </a:r>
          </a:p>
          <a:p>
            <a:pPr marL="800100" lvl="1" indent="-342900">
              <a:buFont typeface="Arial"/>
              <a:buChar char="•"/>
            </a:pPr>
            <a:r>
              <a:rPr lang="en-US" b="0" dirty="0" smtClean="0"/>
              <a:t>We cannot reconstruct the relations of those pieces to each after Humpty Dumpty fell (we cannot “put Humpty Dumpty together again”)</a:t>
            </a:r>
          </a:p>
          <a:p>
            <a:pPr marL="800100" lvl="1" indent="-342900">
              <a:buFont typeface="Arial"/>
              <a:buChar char="•"/>
            </a:pPr>
            <a:r>
              <a:rPr lang="en-US" dirty="0"/>
              <a:t>We </a:t>
            </a:r>
            <a:r>
              <a:rPr lang="en-US" dirty="0" smtClean="0"/>
              <a:t>are limited to counting the </a:t>
            </a:r>
            <a:r>
              <a:rPr lang="en-US" dirty="0"/>
              <a:t>separate pieces on the </a:t>
            </a:r>
            <a:r>
              <a:rPr lang="en-US" dirty="0" smtClean="0"/>
              <a:t>ground, not their relations to each other.</a:t>
            </a:r>
            <a:endParaRPr lang="en-US" b="0" dirty="0"/>
          </a:p>
          <a:p>
            <a:pPr marL="342900" indent="-342900">
              <a:buFont typeface="Arial"/>
              <a:buChar char="•"/>
            </a:pPr>
            <a:r>
              <a:rPr lang="en-US" b="0" dirty="0" smtClean="0"/>
              <a:t>We refer </a:t>
            </a:r>
            <a:r>
              <a:rPr lang="en-US" b="0" dirty="0"/>
              <a:t>to this problem as “aggregation aggravation.</a:t>
            </a:r>
            <a:r>
              <a:rPr lang="en-US" b="0" dirty="0" smtClean="0"/>
              <a:t>”</a:t>
            </a:r>
          </a:p>
          <a:p>
            <a:pPr marL="342900" indent="-342900">
              <a:buFont typeface="Arial"/>
              <a:buChar char="•"/>
            </a:pPr>
            <a:r>
              <a:rPr lang="en-US" dirty="0" smtClean="0"/>
              <a:t>Maybe we should instead call it the “Humpty Dumpty Effect.”</a:t>
            </a:r>
            <a:endParaRPr lang="en-US" b="0" dirty="0"/>
          </a:p>
          <a:p>
            <a:endParaRPr lang="en-US" dirty="0"/>
          </a:p>
        </p:txBody>
      </p:sp>
      <p:sp>
        <p:nvSpPr>
          <p:cNvPr id="4" name="Slide Number Placeholder 3"/>
          <p:cNvSpPr>
            <a:spLocks noGrp="1"/>
          </p:cNvSpPr>
          <p:nvPr>
            <p:ph type="sldNum" sz="quarter" idx="12"/>
          </p:nvPr>
        </p:nvSpPr>
        <p:spPr/>
        <p:txBody>
          <a:bodyPr/>
          <a:lstStyle/>
          <a:p>
            <a:fld id="{F38DF745-7D3F-47F4-83A3-874385CFAA69}" type="slidenum">
              <a:rPr lang="en-US" smtClean="0"/>
              <a:pPr/>
              <a:t>6</a:t>
            </a:fld>
            <a:endParaRPr lang="en-US"/>
          </a:p>
        </p:txBody>
      </p:sp>
    </p:spTree>
    <p:extLst>
      <p:ext uri="{BB962C8B-B14F-4D97-AF65-F5344CB8AC3E}">
        <p14:creationId xmlns:p14="http://schemas.microsoft.com/office/powerpoint/2010/main" val="27828463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science and diet example</a:t>
            </a:r>
            <a:endParaRPr lang="en-US" dirty="0"/>
          </a:p>
        </p:txBody>
      </p:sp>
      <p:sp>
        <p:nvSpPr>
          <p:cNvPr id="3" name="Content Placeholder 2"/>
          <p:cNvSpPr>
            <a:spLocks noGrp="1"/>
          </p:cNvSpPr>
          <p:nvPr>
            <p:ph idx="1"/>
          </p:nvPr>
        </p:nvSpPr>
        <p:spPr/>
        <p:txBody>
          <a:bodyPr/>
          <a:lstStyle/>
          <a:p>
            <a:r>
              <a:rPr lang="en-US" sz="3200" dirty="0" smtClean="0"/>
              <a:t>Linear Models Approach</a:t>
            </a:r>
          </a:p>
          <a:p>
            <a:pPr marL="800100" lvl="1" indent="-342900">
              <a:buFont typeface="Arial"/>
              <a:buChar char="•"/>
            </a:pPr>
            <a:r>
              <a:rPr lang="en-US" sz="2400" dirty="0" smtClean="0"/>
              <a:t>Consumption of </a:t>
            </a:r>
            <a:r>
              <a:rPr lang="en-US" sz="2400" i="1" dirty="0" smtClean="0"/>
              <a:t>less</a:t>
            </a:r>
            <a:r>
              <a:rPr lang="en-US" sz="2400" dirty="0" smtClean="0"/>
              <a:t> </a:t>
            </a:r>
            <a:r>
              <a:rPr lang="en-US" sz="2400" b="1" dirty="0" smtClean="0"/>
              <a:t>overall</a:t>
            </a:r>
            <a:r>
              <a:rPr lang="en-US" sz="2400" dirty="0" smtClean="0"/>
              <a:t> </a:t>
            </a:r>
            <a:r>
              <a:rPr lang="en-US" sz="2400" b="1" dirty="0" smtClean="0"/>
              <a:t>calories</a:t>
            </a:r>
            <a:r>
              <a:rPr lang="en-US" sz="2400" dirty="0" smtClean="0"/>
              <a:t> is associated with weight loss.</a:t>
            </a:r>
          </a:p>
          <a:p>
            <a:pPr marL="800100" lvl="1" indent="-342900">
              <a:buFont typeface="Arial"/>
              <a:buChar char="•"/>
            </a:pPr>
            <a:r>
              <a:rPr lang="en-US" sz="2400" dirty="0" smtClean="0"/>
              <a:t>Total calories consumed and weight are measured </a:t>
            </a:r>
            <a:r>
              <a:rPr lang="en-US" sz="2400" i="1" dirty="0" smtClean="0"/>
              <a:t>separately</a:t>
            </a:r>
            <a:r>
              <a:rPr lang="en-US" sz="2400" dirty="0" smtClean="0"/>
              <a:t>.</a:t>
            </a:r>
          </a:p>
          <a:p>
            <a:pPr marL="800100" lvl="1" indent="-342900">
              <a:buFont typeface="Arial"/>
              <a:buChar char="•"/>
            </a:pPr>
            <a:r>
              <a:rPr lang="en-US" sz="2400" dirty="0" smtClean="0"/>
              <a:t>Conclusion:  eat less calories to lose weight.</a:t>
            </a:r>
          </a:p>
          <a:p>
            <a:pPr marL="800100" lvl="1" indent="-342900">
              <a:buFont typeface="Arial"/>
              <a:buChar char="•"/>
            </a:pPr>
            <a:r>
              <a:rPr lang="en-US" sz="2400" dirty="0" smtClean="0"/>
              <a:t>Problems:  </a:t>
            </a:r>
          </a:p>
          <a:p>
            <a:pPr marL="1485900" lvl="2" indent="-342900">
              <a:buFont typeface="Arial"/>
              <a:buChar char="•"/>
            </a:pPr>
            <a:r>
              <a:rPr lang="en-US" sz="2200" dirty="0"/>
              <a:t>D</a:t>
            </a:r>
            <a:r>
              <a:rPr lang="en-US" sz="2200" dirty="0" smtClean="0"/>
              <a:t>oes not work in practice, cannot be sustained long-term due to persistent hunger.</a:t>
            </a:r>
          </a:p>
          <a:p>
            <a:pPr marL="1485900" lvl="2" indent="-342900">
              <a:buFont typeface="Arial"/>
              <a:buChar char="•"/>
            </a:pPr>
            <a:r>
              <a:rPr lang="en-US" sz="2200" dirty="0" smtClean="0"/>
              <a:t>Correlation does not imply causation.</a:t>
            </a:r>
            <a:endParaRPr lang="en-US" sz="2200" dirty="0"/>
          </a:p>
        </p:txBody>
      </p:sp>
      <p:sp>
        <p:nvSpPr>
          <p:cNvPr id="4" name="Slide Number Placeholder 3"/>
          <p:cNvSpPr>
            <a:spLocks noGrp="1"/>
          </p:cNvSpPr>
          <p:nvPr>
            <p:ph type="sldNum" sz="quarter" idx="12"/>
          </p:nvPr>
        </p:nvSpPr>
        <p:spPr/>
        <p:txBody>
          <a:bodyPr/>
          <a:lstStyle/>
          <a:p>
            <a:fld id="{F38DF745-7D3F-47F4-83A3-874385CFAA69}" type="slidenum">
              <a:rPr lang="en-US" smtClean="0"/>
              <a:pPr/>
              <a:t>7</a:t>
            </a:fld>
            <a:endParaRPr lang="en-US"/>
          </a:p>
        </p:txBody>
      </p:sp>
    </p:spTree>
    <p:extLst>
      <p:ext uri="{BB962C8B-B14F-4D97-AF65-F5344CB8AC3E}">
        <p14:creationId xmlns:p14="http://schemas.microsoft.com/office/powerpoint/2010/main" val="41820988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Medical science and diet </a:t>
            </a:r>
            <a:r>
              <a:rPr lang="en-US" dirty="0" smtClean="0"/>
              <a:t>example (cont’d)</a:t>
            </a:r>
            <a:endParaRPr lang="en-US" dirty="0"/>
          </a:p>
        </p:txBody>
      </p:sp>
      <p:sp>
        <p:nvSpPr>
          <p:cNvPr id="3" name="Content Placeholder 2"/>
          <p:cNvSpPr>
            <a:spLocks noGrp="1"/>
          </p:cNvSpPr>
          <p:nvPr>
            <p:ph idx="1"/>
          </p:nvPr>
        </p:nvSpPr>
        <p:spPr/>
        <p:txBody>
          <a:bodyPr>
            <a:normAutofit fontScale="92500" lnSpcReduction="20000"/>
          </a:bodyPr>
          <a:lstStyle/>
          <a:p>
            <a:r>
              <a:rPr lang="en-US" sz="3200" dirty="0" smtClean="0"/>
              <a:t>APT Approach:  Study metabolic </a:t>
            </a:r>
            <a:r>
              <a:rPr lang="en-US" sz="3200" i="1" dirty="0" smtClean="0"/>
              <a:t>temporal</a:t>
            </a:r>
            <a:r>
              <a:rPr lang="en-US" sz="3200" dirty="0" smtClean="0"/>
              <a:t> </a:t>
            </a:r>
            <a:r>
              <a:rPr lang="en-US" sz="3200" i="1" dirty="0" smtClean="0"/>
              <a:t>processes</a:t>
            </a:r>
          </a:p>
          <a:p>
            <a:r>
              <a:rPr lang="en-US" sz="3200" dirty="0" smtClean="0"/>
              <a:t>Findings:</a:t>
            </a:r>
          </a:p>
          <a:p>
            <a:pPr marL="914400" lvl="1" indent="-457200">
              <a:buFont typeface="+mj-lt"/>
              <a:buAutoNum type="arabicPeriod"/>
            </a:pPr>
            <a:r>
              <a:rPr lang="en-US" sz="2400" dirty="0" smtClean="0"/>
              <a:t>When glucose is present in bloodstream, it is burned 1</a:t>
            </a:r>
            <a:r>
              <a:rPr lang="en-US" sz="2400" baseline="30000" dirty="0" smtClean="0"/>
              <a:t>st</a:t>
            </a:r>
            <a:r>
              <a:rPr lang="en-US" sz="2400" dirty="0" smtClean="0"/>
              <a:t> for energy.</a:t>
            </a:r>
          </a:p>
          <a:p>
            <a:pPr marL="914400" lvl="1" indent="-457200">
              <a:buFont typeface="+mj-lt"/>
              <a:buAutoNum type="arabicPeriod"/>
            </a:pPr>
            <a:r>
              <a:rPr lang="en-US" sz="2400" dirty="0" smtClean="0"/>
              <a:t>When no glucose is available, glycogen is burned next.</a:t>
            </a:r>
          </a:p>
          <a:p>
            <a:pPr marL="914400" lvl="1" indent="-457200">
              <a:buFont typeface="+mj-lt"/>
              <a:buAutoNum type="arabicPeriod"/>
            </a:pPr>
            <a:r>
              <a:rPr lang="en-US" sz="2400" dirty="0" smtClean="0"/>
              <a:t>When no glucose or glycogen is available, </a:t>
            </a:r>
            <a:r>
              <a:rPr lang="en-US" sz="2400" i="1" dirty="0" smtClean="0"/>
              <a:t>stored fat </a:t>
            </a:r>
            <a:r>
              <a:rPr lang="en-US" sz="2400" dirty="0" smtClean="0"/>
              <a:t>is burned for energy (process is called </a:t>
            </a:r>
            <a:r>
              <a:rPr lang="en-US" sz="2400" b="1" dirty="0" smtClean="0"/>
              <a:t>ketosis</a:t>
            </a:r>
            <a:r>
              <a:rPr lang="en-US" sz="2400" dirty="0" smtClean="0"/>
              <a:t>).</a:t>
            </a:r>
          </a:p>
          <a:p>
            <a:pPr lvl="1" indent="0">
              <a:buNone/>
            </a:pPr>
            <a:endParaRPr lang="en-US" dirty="0" smtClean="0"/>
          </a:p>
          <a:p>
            <a:r>
              <a:rPr lang="en-US" sz="2400" dirty="0" smtClean="0"/>
              <a:t>These processes occur automatically.  They are not under conscious control.</a:t>
            </a:r>
          </a:p>
        </p:txBody>
      </p:sp>
      <p:sp>
        <p:nvSpPr>
          <p:cNvPr id="4" name="Slide Number Placeholder 3"/>
          <p:cNvSpPr>
            <a:spLocks noGrp="1"/>
          </p:cNvSpPr>
          <p:nvPr>
            <p:ph type="sldNum" sz="quarter" idx="12"/>
          </p:nvPr>
        </p:nvSpPr>
        <p:spPr/>
        <p:txBody>
          <a:bodyPr/>
          <a:lstStyle/>
          <a:p>
            <a:fld id="{F38DF745-7D3F-47F4-83A3-874385CFAA69}" type="slidenum">
              <a:rPr lang="en-US" smtClean="0"/>
              <a:pPr/>
              <a:t>8</a:t>
            </a:fld>
            <a:endParaRPr lang="en-US"/>
          </a:p>
        </p:txBody>
      </p:sp>
    </p:spTree>
    <p:extLst>
      <p:ext uri="{BB962C8B-B14F-4D97-AF65-F5344CB8AC3E}">
        <p14:creationId xmlns:p14="http://schemas.microsoft.com/office/powerpoint/2010/main" val="784673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Medical science and diet example (cont’d)</a:t>
            </a:r>
          </a:p>
        </p:txBody>
      </p:sp>
      <p:sp>
        <p:nvSpPr>
          <p:cNvPr id="3" name="Content Placeholder 2"/>
          <p:cNvSpPr>
            <a:spLocks noGrp="1"/>
          </p:cNvSpPr>
          <p:nvPr>
            <p:ph idx="1"/>
          </p:nvPr>
        </p:nvSpPr>
        <p:spPr/>
        <p:txBody>
          <a:bodyPr>
            <a:normAutofit/>
          </a:bodyPr>
          <a:lstStyle/>
          <a:p>
            <a:r>
              <a:rPr lang="en-US" dirty="0" smtClean="0"/>
              <a:t>Temporal Patterns:  WHEN carbohydrates are consumed, THEN NEXT they are converted </a:t>
            </a:r>
            <a:r>
              <a:rPr lang="en-US" dirty="0"/>
              <a:t>to </a:t>
            </a:r>
            <a:r>
              <a:rPr lang="en-US" dirty="0" smtClean="0"/>
              <a:t>glucose.  WHEN too much glucose is present, THEN it is stored </a:t>
            </a:r>
            <a:r>
              <a:rPr lang="en-US" dirty="0"/>
              <a:t>as </a:t>
            </a:r>
            <a:r>
              <a:rPr lang="en-US" dirty="0" smtClean="0"/>
              <a:t>fat AND metabolic process 2 and 3 do not occur AND weight increases.</a:t>
            </a:r>
            <a:endParaRPr lang="en-US" dirty="0"/>
          </a:p>
          <a:p>
            <a:pPr lvl="1"/>
            <a:r>
              <a:rPr lang="en-US" dirty="0"/>
              <a:t>When the intake of carbohydrates is decreased to 40 grams or less a day, and enough protein and fats are eaten to prevent hunger, </a:t>
            </a:r>
            <a:r>
              <a:rPr lang="en-US" dirty="0" smtClean="0"/>
              <a:t>sustained </a:t>
            </a:r>
            <a:r>
              <a:rPr lang="en-US" b="1" dirty="0" smtClean="0"/>
              <a:t>ketosis </a:t>
            </a:r>
            <a:r>
              <a:rPr lang="en-US" dirty="0"/>
              <a:t>occurs</a:t>
            </a:r>
            <a:r>
              <a:rPr lang="en-US" b="1" dirty="0"/>
              <a:t>.</a:t>
            </a:r>
          </a:p>
          <a:p>
            <a:pPr lvl="1"/>
            <a:r>
              <a:rPr lang="en-US"/>
              <a:t>Sustained </a:t>
            </a:r>
            <a:r>
              <a:rPr lang="en-US" smtClean="0"/>
              <a:t>ketosis </a:t>
            </a:r>
            <a:r>
              <a:rPr lang="en-US" dirty="0"/>
              <a:t>leads to weight </a:t>
            </a:r>
            <a:r>
              <a:rPr lang="en-US" dirty="0" smtClean="0"/>
              <a:t>loss</a:t>
            </a:r>
            <a:r>
              <a:rPr lang="en-US" b="1" dirty="0" smtClean="0"/>
              <a:t>.  It works!</a:t>
            </a:r>
            <a:endParaRPr lang="en-US" b="1" dirty="0"/>
          </a:p>
          <a:p>
            <a:pPr lvl="1"/>
            <a:r>
              <a:rPr lang="en-US" dirty="0" smtClean="0"/>
              <a:t>Problems  </a:t>
            </a:r>
          </a:p>
          <a:p>
            <a:pPr lvl="2"/>
            <a:r>
              <a:rPr lang="en-US" dirty="0"/>
              <a:t>C</a:t>
            </a:r>
            <a:r>
              <a:rPr lang="en-US" dirty="0" smtClean="0"/>
              <a:t>ontradicts standard dietary advice based on LMA</a:t>
            </a:r>
          </a:p>
          <a:p>
            <a:pPr lvl="2"/>
            <a:r>
              <a:rPr lang="en-US" dirty="0" smtClean="0"/>
              <a:t>LMA conclusions are based on separate measures of calories and weight, and have led to incorrect inferences!</a:t>
            </a:r>
          </a:p>
          <a:p>
            <a:pPr lvl="1"/>
            <a:endParaRPr lang="en-US" dirty="0"/>
          </a:p>
          <a:p>
            <a:endParaRPr lang="en-US" dirty="0"/>
          </a:p>
        </p:txBody>
      </p:sp>
      <p:sp>
        <p:nvSpPr>
          <p:cNvPr id="4" name="Slide Number Placeholder 3"/>
          <p:cNvSpPr>
            <a:spLocks noGrp="1"/>
          </p:cNvSpPr>
          <p:nvPr>
            <p:ph type="sldNum" sz="quarter" idx="12"/>
          </p:nvPr>
        </p:nvSpPr>
        <p:spPr/>
        <p:txBody>
          <a:bodyPr/>
          <a:lstStyle/>
          <a:p>
            <a:fld id="{F38DF745-7D3F-47F4-83A3-874385CFAA69}" type="slidenum">
              <a:rPr lang="en-US" smtClean="0"/>
              <a:pPr/>
              <a:t>9</a:t>
            </a:fld>
            <a:endParaRPr lang="en-US"/>
          </a:p>
        </p:txBody>
      </p:sp>
    </p:spTree>
    <p:extLst>
      <p:ext uri="{BB962C8B-B14F-4D97-AF65-F5344CB8AC3E}">
        <p14:creationId xmlns:p14="http://schemas.microsoft.com/office/powerpoint/2010/main" val="41791736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9.0&quot;&gt;&lt;object type=&quot;1&quot; unique_id=&quot;10001&quot;&gt;&lt;object type=&quot;8&quot; unique_id=&quot;11160&quot;&gt;&lt;/object&gt;&lt;object type=&quot;2&quot; unique_id=&quot;11161&quot;&gt;&lt;object type=&quot;3&quot; unique_id=&quot;11162&quot;&gt;&lt;property id=&quot;20148&quot; value=&quot;5&quot;/&gt;&lt;property id=&quot;20300&quot; value=&quot;Slide 1 - &amp;quot;Measuring Effectiveness of Instructional Games and Simulations&amp;quot;&quot;/&gt;&lt;property id=&quot;20307&quot; value=&quot;256&quot;/&gt;&lt;/object&gt;&lt;object type=&quot;3&quot; unique_id=&quot;11164&quot;&gt;&lt;property id=&quot;20148&quot; value=&quot;5&quot;/&gt;&lt;property id=&quot;20300&quot; value=&quot;Slide 2 - &amp;quot;Introduction&amp;quot;&quot;/&gt;&lt;property id=&quot;20307&quot; value=&quot;258&quot;/&gt;&lt;/object&gt;&lt;object type=&quot;3&quot; unique_id=&quot;11165&quot;&gt;&lt;property id=&quot;20148&quot; value=&quot;5&quot;/&gt;&lt;property id=&quot;20300&quot; value=&quot;Slide 10 - &amp;quot;Overview of MAPSAT&amp;quot;&quot;/&gt;&lt;property id=&quot;20307&quot; value=&quot;259&quot;/&gt;&lt;/object&gt;&lt;object type=&quot;3&quot; unique_id=&quot;11166&quot;&gt;&lt;property id=&quot;20148&quot; value=&quot;5&quot;/&gt;&lt;property id=&quot;20300&quot; value=&quot;Slide 20 - &amp;quot;The Diffusion Simulation Game &amp;amp; DOI theory&amp;quot;&quot;/&gt;&lt;property id=&quot;20307&quot; value=&quot;260&quot;/&gt;&lt;/object&gt;&lt;object type=&quot;3&quot; unique_id=&quot;11167&quot;&gt;&lt;property id=&quot;20148&quot; value=&quot;5&quot;/&gt;&lt;property id=&quot;20300&quot; value=&quot;Slide 21 - &amp;quot;Using APT to Analyze Gameplay Data&amp;quot;&quot;/&gt;&lt;property id=&quot;20307&quot; value=&quot;261&quot;/&gt;&lt;/object&gt;&lt;object type=&quot;3&quot; unique_id=&quot;11170&quot;&gt;&lt;property id=&quot;20148&quot; value=&quot;5&quot;/&gt;&lt;property id=&quot;20300&quot; value=&quot;Slide 32 - &amp;quot;Using APT for Formative Assessment During Gameplay&amp;quot;&quot;/&gt;&lt;property id=&quot;20307&quot; value=&quot;264&quot;/&gt;&lt;/object&gt;&lt;object type=&quot;3&quot; unique_id=&quot;11171&quot;&gt;&lt;property id=&quot;20148&quot; value=&quot;5&quot;/&gt;&lt;property id=&quot;20300&quot; value=&quot;Slide 34 - &amp;quot;Concluding Remarks&amp;quot;&quot;/&gt;&lt;property id=&quot;20307&quot; value=&quot;267&quot;/&gt;&lt;/object&gt;&lt;object type=&quot;3&quot; unique_id=&quot;12418&quot;&gt;&lt;property id=&quot;20148&quot; value=&quot;5&quot;/&gt;&lt;property id=&quot;20300&quot; value=&quot;Slide 11 - &amp;quot;How is APT different?&amp;quot;&quot;/&gt;&lt;property id=&quot;20307&quot; value=&quot;268&quot;/&gt;&lt;/object&gt;&lt;object type=&quot;3&quot; unique_id=&quot;12419&quot;&gt;&lt;property id=&quot;20148&quot; value=&quot;5&quot;/&gt;&lt;property id=&quot;20300&quot; value=&quot;Slide 12 - &amp;quot;How is APT different?&amp;quot;&quot;/&gt;&lt;property id=&quot;20307&quot; value=&quot;269&quot;/&gt;&lt;/object&gt;&lt;object type=&quot;3&quot; unique_id=&quot;12420&quot;&gt;&lt;property id=&quot;20148&quot; value=&quot;5&quot;/&gt;&lt;property id=&quot;20300&quot; value=&quot;Slide 13 - &amp;quot;What is a temporal map?&amp;quot;&quot;/&gt;&lt;property id=&quot;20307&quot; value=&quot;270&quot;/&gt;&lt;/object&gt;&lt;object type=&quot;3&quot; unique_id=&quot;12421&quot;&gt;&lt;property id=&quot;20148&quot; value=&quot;5&quot;/&gt;&lt;property id=&quot;20300&quot; value=&quot;Slide 14 - &amp;quot;Codebook for observing weather events&amp;quot;&quot;/&gt;&lt;property id=&quot;20307&quot; value=&quot;271&quot;/&gt;&lt;/object&gt;&lt;object type=&quot;3&quot; unique_id=&quot;12422&quot;&gt;&lt;property id=&quot;20148&quot; value=&quot;5&quot;/&gt;&lt;property id=&quot;20300&quot; value=&quot;Slide 15 - &amp;quot;Codebook for observing weather events&amp;quot;&quot;/&gt;&lt;property id=&quot;20307&quot; value=&quot;276&quot;/&gt;&lt;/object&gt;&lt;object type=&quot;3&quot; unique_id=&quot;12423&quot;&gt;&lt;property id=&quot;20148&quot; value=&quot;5&quot;/&gt;&lt;property id=&quot;20300&quot; value=&quot;Slide 16 - &amp;quot;Query a temporal map:  Example&amp;quot;&quot;/&gt;&lt;property id=&quot;20307&quot; value=&quot;272&quot;/&gt;&lt;/object&gt;&lt;object type=&quot;3&quot; unique_id=&quot;12424&quot;&gt;&lt;property id=&quot;20148&quot; value=&quot;5&quot;/&gt;&lt;property id=&quot;20300&quot; value=&quot;Slide 17 - &amp;quot;Result of query for APT pattern in temporal map&amp;quot;&quot;/&gt;&lt;property id=&quot;20307&quot; value=&quot;273&quot;/&gt;&lt;/object&gt;&lt;object type=&quot;3&quot; unique_id=&quot;12425&quot;&gt;&lt;property id=&quot;20148&quot; value=&quot;5&quot;/&gt;&lt;property id=&quot;20300&quot; value=&quot;Slide 18 - &amp;quot;Demo of APT queries on weather patterns&amp;quot;&quot;/&gt;&lt;property id=&quot;20307&quot; value=&quot;274&quot;/&gt;&lt;/object&gt;&lt;object type=&quot;3&quot; unique_id=&quot;12426&quot;&gt;&lt;property id=&quot;20148&quot; value=&quot;5&quot;/&gt;&lt;property id=&quot;20300&quot; value=&quot;Slide 19 - &amp;quot;Example of APT temporal map for the diffusion simulation game&amp;quot;&quot;/&gt;&lt;property id=&quot;20307&quot; value=&quot;275&quot;/&gt;&lt;/object&gt;&lt;object type=&quot;3&quot; unique_id=&quot;13659&quot;&gt;&lt;property id=&quot;20148&quot; value=&quot;5&quot;/&gt;&lt;property id=&quot;20300&quot; value=&quot;Slide 22 - &amp;quot;Using APT to Analyze Gameplay Data&amp;quot;&quot;/&gt;&lt;property id=&quot;20307&quot; value=&quot;277&quot;/&gt;&lt;/object&gt;&lt;object type=&quot;3&quot; unique_id=&quot;13660&quot;&gt;&lt;property id=&quot;20148&quot; value=&quot;5&quot;/&gt;&lt;property id=&quot;20300&quot; value=&quot;Slide 23 - &amp;quot;Game Outcomes&amp;quot;&quot;/&gt;&lt;property id=&quot;20307&quot; value=&quot;278&quot;/&gt;&lt;/object&gt;&lt;object type=&quot;3&quot; unique_id=&quot;13661&quot;&gt;&lt;property id=&quot;20148&quot; value=&quot;5&quot;/&gt;&lt;property id=&quot;20300&quot; value=&quot;Slide 27 - &amp;quot;Example Query&amp;quot;&quot;/&gt;&lt;property id=&quot;20307&quot; value=&quot;279&quot;/&gt;&lt;/object&gt;&lt;object type=&quot;3&quot; unique_id=&quot;13795&quot;&gt;&lt;property id=&quot;20148&quot; value=&quot;5&quot;/&gt;&lt;property id=&quot;20300&quot; value=&quot;Slide 33 - &amp;quot;Using APT for Formative Assessment During Gameplay&amp;quot;&quot;/&gt;&lt;property id=&quot;20307&quot; value=&quot;281&quot;/&gt;&lt;/object&gt;&lt;object type=&quot;3&quot; unique_id=&quot;14256&quot;&gt;&lt;property id=&quot;20148&quot; value=&quot;5&quot;/&gt;&lt;property id=&quot;20300&quot; value=&quot;Slide 24 - &amp;quot;Game Outcomes&amp;quot;&quot;/&gt;&lt;property id=&quot;20307&quot; value=&quot;282&quot;/&gt;&lt;/object&gt;&lt;object type=&quot;3&quot; unique_id=&quot;14257&quot;&gt;&lt;property id=&quot;20148&quot; value=&quot;5&quot;/&gt;&lt;property id=&quot;20300&quot; value=&quot;Slide 26 - &amp;quot;Game Outcomes&amp;quot;&quot;/&gt;&lt;property id=&quot;20307&quot; value=&quot;283&quot;/&gt;&lt;/object&gt;&lt;object type=&quot;3&quot; unique_id=&quot;14258&quot;&gt;&lt;property id=&quot;20148&quot; value=&quot;5&quot;/&gt;&lt;property id=&quot;20300&quot; value=&quot;Slide 28 - &amp;quot;Group Results&amp;quot;&quot;/&gt;&lt;property id=&quot;20307&quot; value=&quot;284&quot;/&gt;&lt;/object&gt;&lt;object type=&quot;3&quot; unique_id=&quot;14259&quot;&gt;&lt;property id=&quot;20148&quot; value=&quot;5&quot;/&gt;&lt;property id=&quot;20300&quot; value=&quot;Slide 29 - &amp;quot;Group Results&amp;quot;&quot;/&gt;&lt;property id=&quot;20307&quot; value=&quot;285&quot;/&gt;&lt;/object&gt;&lt;object type=&quot;3&quot; unique_id=&quot;14260&quot;&gt;&lt;property id=&quot;20148&quot; value=&quot;5&quot;/&gt;&lt;property id=&quot;20300&quot; value=&quot;Slide 30 - &amp;quot;Group Results&amp;quot;&quot;/&gt;&lt;property id=&quot;20307&quot; value=&quot;286&quot;/&gt;&lt;/object&gt;&lt;object type=&quot;3&quot; unique_id=&quot;14261&quot;&gt;&lt;property id=&quot;20148&quot; value=&quot;5&quot;/&gt;&lt;property id=&quot;20300&quot; value=&quot;Slide 31 - &amp;quot;Group Results&amp;quot;&quot;/&gt;&lt;property id=&quot;20307&quot; value=&quot;287&quot;/&gt;&lt;/object&gt;&lt;object type=&quot;3&quot; unique_id=&quot;14349&quot;&gt;&lt;property id=&quot;20148&quot; value=&quot;5&quot;/&gt;&lt;property id=&quot;20300&quot; value=&quot;Slide 25 - &amp;quot;Game Outcomes&amp;quot;&quot;/&gt;&lt;property id=&quot;20307&quot; value=&quot;288&quot;/&gt;&lt;/object&gt;&lt;object type=&quot;3&quot; unique_id=&quot;14645&quot;&gt;&lt;property id=&quot;20148&quot; value=&quot;5&quot;/&gt;&lt;property id=&quot;20300&quot; value=&quot;Slide 3 - &amp;quot;Compare these findings&amp;quot;&quot;/&gt;&lt;property id=&quot;20307&quot; value=&quot;289&quot;/&gt;&lt;/object&gt;&lt;object type=&quot;3&quot; unique_id=&quot;14646&quot;&gt;&lt;property id=&quot;20148&quot; value=&quot;5&quot;/&gt;&lt;property id=&quot;20300&quot; value=&quot;Slide 4 - &amp;quot;What’s the difference?&amp;quot;&quot;/&gt;&lt;property id=&quot;20307&quot; value=&quot;291&quot;/&gt;&lt;/object&gt;&lt;object type=&quot;3&quot; unique_id=&quot;14647&quot;&gt;&lt;property id=&quot;20148&quot; value=&quot;5&quot;/&gt;&lt;property id=&quot;20300&quot; value=&quot;Slide 5 - &amp;quot;What’s the difference?&amp;quot;&quot;/&gt;&lt;property id=&quot;20307&quot; value=&quot;290&quot;/&gt;&lt;/object&gt;&lt;object type=&quot;3&quot; unique_id=&quot;14648&quot;&gt;&lt;property id=&quot;20148&quot; value=&quot;5&quot;/&gt;&lt;property id=&quot;20300&quot; value=&quot;Slide 6 - &amp;quot;What’s the difference (cont’d)&amp;quot;&quot;/&gt;&lt;property id=&quot;20307&quot; value=&quot;295&quot;/&gt;&lt;/object&gt;&lt;object type=&quot;3&quot; unique_id=&quot;14649&quot;&gt;&lt;property id=&quot;20148&quot; value=&quot;5&quot;/&gt;&lt;property id=&quot;20300&quot; value=&quot;Slide 7 - &amp;quot;Medical science and diet example&amp;quot;&quot;/&gt;&lt;property id=&quot;20307&quot; value=&quot;292&quot;/&gt;&lt;/object&gt;&lt;object type=&quot;3&quot; unique_id=&quot;14650&quot;&gt;&lt;property id=&quot;20148&quot; value=&quot;5&quot;/&gt;&lt;property id=&quot;20300&quot; value=&quot;Slide 8 - &amp;quot;Medical science and diet example (cont’d)&amp;quot;&quot;/&gt;&lt;property id=&quot;20307&quot; value=&quot;293&quot;/&gt;&lt;/object&gt;&lt;object type=&quot;3&quot; unique_id=&quot;14651&quot;&gt;&lt;property id=&quot;20148&quot; value=&quot;5&quot;/&gt;&lt;property id=&quot;20300&quot; value=&quot;Slide 9 - &amp;quot;Medical science and diet example (cont’d)&amp;quot;&quot;/&gt;&lt;property id=&quot;20307&quot; value=&quot;294&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5756</TotalTime>
  <Words>1926</Words>
  <Application>Microsoft Office PowerPoint</Application>
  <PresentationFormat>On-screen Show (4:3)</PresentationFormat>
  <Paragraphs>365</Paragraphs>
  <Slides>34</Slides>
  <Notes>13</Notes>
  <HiddenSlides>12</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36" baseType="lpstr">
      <vt:lpstr>Essential</vt:lpstr>
      <vt:lpstr>Document</vt:lpstr>
      <vt:lpstr>Measuring Effectiveness of Instructional Games and Simulations</vt:lpstr>
      <vt:lpstr>Introduction</vt:lpstr>
      <vt:lpstr>Compare these findings</vt:lpstr>
      <vt:lpstr>What’s the difference?</vt:lpstr>
      <vt:lpstr>What’s the difference?</vt:lpstr>
      <vt:lpstr>What’s the difference (cont’d)</vt:lpstr>
      <vt:lpstr>Medical science and diet example</vt:lpstr>
      <vt:lpstr>Medical science and diet example (cont’d)</vt:lpstr>
      <vt:lpstr>Medical science and diet example (cont’d)</vt:lpstr>
      <vt:lpstr>Overview of MAPSAT</vt:lpstr>
      <vt:lpstr>How is APT different?</vt:lpstr>
      <vt:lpstr>How is APT different?</vt:lpstr>
      <vt:lpstr>What is a temporal map?</vt:lpstr>
      <vt:lpstr>Codebook for observing weather events</vt:lpstr>
      <vt:lpstr>Codebook for observing weather events</vt:lpstr>
      <vt:lpstr>Query a temporal map:  Example</vt:lpstr>
      <vt:lpstr>Result of query for APT pattern in temporal map</vt:lpstr>
      <vt:lpstr>Demo of APT queries on weather patterns</vt:lpstr>
      <vt:lpstr>Example of APT temporal map for the diffusion simulation game</vt:lpstr>
      <vt:lpstr>The Diffusion Simulation Game &amp; DOI theory</vt:lpstr>
      <vt:lpstr>Using APT to Analyze Gameplay Data</vt:lpstr>
      <vt:lpstr>Using APT to Analyze Gameplay Data</vt:lpstr>
      <vt:lpstr>Game Outcomes</vt:lpstr>
      <vt:lpstr>Game Outcomes</vt:lpstr>
      <vt:lpstr>Game Outcomes</vt:lpstr>
      <vt:lpstr>Game Outcomes</vt:lpstr>
      <vt:lpstr>Example Query</vt:lpstr>
      <vt:lpstr>Group Results</vt:lpstr>
      <vt:lpstr>Group Results</vt:lpstr>
      <vt:lpstr>Group Results</vt:lpstr>
      <vt:lpstr>Group Results</vt:lpstr>
      <vt:lpstr>Using APT for Formative Assessment During Gameplay</vt:lpstr>
      <vt:lpstr>Using APT for Formative Assessment During Gameplay</vt:lpstr>
      <vt:lpstr>Concluding Remarks</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Designing Games for Learning</dc:title>
  <dc:creator> Rod Myers</dc:creator>
  <cp:lastModifiedBy>Rod Myers</cp:lastModifiedBy>
  <cp:revision>145</cp:revision>
  <dcterms:created xsi:type="dcterms:W3CDTF">2014-09-10T14:43:21Z</dcterms:created>
  <dcterms:modified xsi:type="dcterms:W3CDTF">2015-11-03T22:04:36Z</dcterms:modified>
</cp:coreProperties>
</file>